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41" r:id="rId3"/>
    <p:sldId id="258" r:id="rId4"/>
    <p:sldId id="375" r:id="rId5"/>
    <p:sldId id="374" r:id="rId6"/>
    <p:sldId id="336" r:id="rId7"/>
    <p:sldId id="376" r:id="rId8"/>
    <p:sldId id="377" r:id="rId9"/>
    <p:sldId id="378" r:id="rId10"/>
    <p:sldId id="379" r:id="rId11"/>
    <p:sldId id="359" r:id="rId12"/>
    <p:sldId id="360" r:id="rId13"/>
    <p:sldId id="361" r:id="rId14"/>
    <p:sldId id="362" r:id="rId15"/>
    <p:sldId id="364" r:id="rId16"/>
    <p:sldId id="365" r:id="rId17"/>
    <p:sldId id="380" r:id="rId18"/>
    <p:sldId id="381" r:id="rId19"/>
    <p:sldId id="382" r:id="rId20"/>
    <p:sldId id="383" r:id="rId21"/>
    <p:sldId id="385" r:id="rId22"/>
    <p:sldId id="384" r:id="rId23"/>
    <p:sldId id="386" r:id="rId24"/>
    <p:sldId id="346" r:id="rId25"/>
    <p:sldId id="371" r:id="rId26"/>
    <p:sldId id="344" r:id="rId27"/>
    <p:sldId id="372" r:id="rId28"/>
    <p:sldId id="350" r:id="rId29"/>
    <p:sldId id="349" r:id="rId30"/>
    <p:sldId id="351" r:id="rId31"/>
    <p:sldId id="352" r:id="rId32"/>
    <p:sldId id="353" r:id="rId33"/>
    <p:sldId id="354" r:id="rId34"/>
    <p:sldId id="355" r:id="rId35"/>
    <p:sldId id="356" r:id="rId36"/>
    <p:sldId id="387" r:id="rId37"/>
    <p:sldId id="357" r:id="rId38"/>
    <p:sldId id="358" r:id="rId39"/>
    <p:sldId id="388" r:id="rId40"/>
    <p:sldId id="389" r:id="rId41"/>
    <p:sldId id="370" r:id="rId42"/>
    <p:sldId id="390" r:id="rId43"/>
    <p:sldId id="391" r:id="rId44"/>
    <p:sldId id="340" r:id="rId45"/>
    <p:sldId id="392" r:id="rId46"/>
    <p:sldId id="339" r:id="rId47"/>
    <p:sldId id="394" r:id="rId48"/>
    <p:sldId id="395" r:id="rId49"/>
    <p:sldId id="338" r:id="rId50"/>
    <p:sldId id="396" r:id="rId51"/>
    <p:sldId id="397" r:id="rId52"/>
    <p:sldId id="366" r:id="rId53"/>
    <p:sldId id="367" r:id="rId54"/>
    <p:sldId id="368" r:id="rId55"/>
    <p:sldId id="369" r:id="rId56"/>
  </p:sldIdLst>
  <p:sldSz cx="12192000" cy="6858000"/>
  <p:notesSz cx="9926638" cy="1435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5256" autoAdjust="0"/>
  </p:normalViewPr>
  <p:slideViewPr>
    <p:cSldViewPr snapToGrid="0">
      <p:cViewPr varScale="1">
        <p:scale>
          <a:sx n="81" d="100"/>
          <a:sy n="81" d="100"/>
        </p:scale>
        <p:origin x="52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43D2E-2CDF-4B08-B157-8F51F6230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EB69EF-1C7A-4B8F-8140-68459D363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0B417-A336-479D-A1E2-2CE6E27E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3D033-E573-41B2-B2D8-3105104E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16C757-BD7E-4416-B1D5-415D4827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28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A44E8-92D3-4C89-80C3-8B90EC67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8451D3-EDA8-4A10-930F-4B0A39DA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91B3D-9295-445E-8931-A5FB955D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617753-0106-4445-9C1B-7C53ADC0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22E36A-7FCE-466F-AD5C-545FAC40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2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724747-325B-4A5C-91A9-056E799A6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BF6F1C-8652-4CFF-A0D6-1B3B760D0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78B72-B99A-4E1F-BE3C-BEC54F06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62913-899B-4F1E-B50A-91FB9831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1070FC-0173-4F30-A1F8-F70167AF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84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96BC9-40DA-41C8-972C-AC2A1779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E249D8-D9DD-49D6-9781-34B8BC7DA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BEEFE-1E26-4E23-9364-0A023A30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FDF507-F50F-4EDE-84D4-FFBE08C1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7D967-0EC6-4C19-ABE0-24E2175F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4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7A71D-A10F-4B19-9127-025C8BB2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8CC30C-F328-48C6-8C9B-B8C7D63F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23988A-38A9-4B95-9EEC-4DF935E1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39D3A-FFC5-44AC-B72A-9F7C822B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52769-478C-47EF-95C7-1366302D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38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B9C29-9B61-4DF1-A33E-58659418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94432-6FC9-43D4-989F-57814D403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23A765-30C9-4919-BEC1-FBAF352C4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98E61B-9267-4C15-8653-01CB2F10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55AF9-1F2F-41B9-ABBB-3EAB1E6B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E75AA4-D7A8-4514-AF96-BACB8BD6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8949D-A37E-4FAC-86F2-C326ECCB6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569F51-A01E-4028-8AE3-414816845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A65769-9394-41C6-8F41-0CFDFED01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78292F-83B9-4B3A-B410-E716C040E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94141B-4F04-4D9F-873A-1CB57592F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28476F-5BAC-4054-AA2E-AF3DC854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EE686D-3CE3-4653-A68C-54362EAA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CBAAD-A558-4E98-BBC6-212C7012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8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786B3-4CE2-4154-8F36-6FC74AD0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AED81F-518E-4F97-9A67-CF17DA33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FA7FA7-6774-4710-A6EF-4EE712C8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24AFCB-E824-4612-9AFA-CBEE0CEA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20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CA751F-D2B1-4CED-BD3A-AAA6C0EC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C3484A-8749-4CE3-BEC5-B0D28E75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5F68ED-E8C5-437B-BBDF-2C73F819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1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2157F-F198-4483-99BC-444430A4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5AD978-4F92-4C47-9457-578BAD6FA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6A144-4188-4501-A665-D64250230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0DEBA8-83FE-42B3-8BDF-2F7E7848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49E421-C096-40EE-95C3-872E84E0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4C57F2-7B42-4052-9EBE-714F683C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4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3BD8B-EFEB-4A34-8A7C-4379A52C8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C6FFEE-8630-4171-A701-E5ED38878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E4DC2A-C1C7-4800-8C52-7607B92C6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FFAB57-1853-432E-92A0-164DD5E4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6EB2DA-D79A-4C83-B94E-B9610FB5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28D7E-6507-4856-B692-A64D22D50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10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6256-131B-4850-B1CB-79DA2A0E3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338778-CB6D-4DBD-8C81-1969E47BA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07911-32BD-4FF4-9333-ABF225D20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504A-32F8-4FCE-B404-01E70238961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3F6DC5-F4CF-4D71-81BE-02F64961E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6F27F-E5AA-4F75-9DB7-436524343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D6218-15D9-41C7-8865-ACEC42998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32.emf"/><Relationship Id="rId10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3.png"/><Relationship Id="rId7" Type="http://schemas.openxmlformats.org/officeDocument/2006/relationships/image" Target="../media/image6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3" y="120736"/>
            <a:ext cx="2341155" cy="189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982" y="119550"/>
            <a:ext cx="1624405" cy="189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45789" y="1561098"/>
            <a:ext cx="90342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БЛАГОУСТРОЙСТВУ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ДВОРОВЫХ  ТЕРРИТОРИЙ В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СЕВЕРНОЕ БУТОВО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СТИМУЛИРОВАНИЕ УПРАВ РАЙОНОВ В 2022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794241" y="387252"/>
            <a:ext cx="6603517" cy="1173846"/>
          </a:xfrm>
          <a:prstGeom prst="rect">
            <a:avLst/>
          </a:prstGeom>
          <a:effectLst/>
        </p:spPr>
        <p:txBody>
          <a:bodyPr vert="horz" lIns="147511" tIns="73756" rIns="147511" bIns="73756"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6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ru-RU" sz="2400" b="1" cap="all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 административный округ </a:t>
            </a:r>
          </a:p>
          <a:p>
            <a:pPr defTabSz="914400"/>
            <a:r>
              <a:rPr lang="ru-RU" sz="1800" b="1" cap="all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cap="all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Москвы</a:t>
            </a:r>
          </a:p>
        </p:txBody>
      </p:sp>
    </p:spTree>
    <p:extLst>
      <p:ext uri="{BB962C8B-B14F-4D97-AF65-F5344CB8AC3E}">
        <p14:creationId xmlns:p14="http://schemas.microsoft.com/office/powerpoint/2010/main" val="42039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683" y="197842"/>
            <a:ext cx="871021" cy="101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0627" y="320451"/>
            <a:ext cx="6572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 кор.1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устройство хоккейного корта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729F41-A849-4AE2-B849-9420753DE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4" t="14603" r="1406" b="9276"/>
          <a:stretch/>
        </p:blipFill>
        <p:spPr>
          <a:xfrm>
            <a:off x="2663899" y="1590548"/>
            <a:ext cx="7132790" cy="36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2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15, корп. 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1A515-B6E2-4591-9DA0-E0AC3D91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7" y="881708"/>
            <a:ext cx="6290822" cy="5756309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22F800F-708A-4631-9CB0-09051CBA5EA1}"/>
              </a:ext>
            </a:extLst>
          </p:cNvPr>
          <p:cNvSpPr/>
          <p:nvPr/>
        </p:nvSpPr>
        <p:spPr>
          <a:xfrm>
            <a:off x="4172505" y="2450237"/>
            <a:ext cx="3675355" cy="2476870"/>
          </a:xfrm>
          <a:custGeom>
            <a:avLst/>
            <a:gdLst>
              <a:gd name="connsiteX0" fmla="*/ 1251751 w 3675355"/>
              <a:gd name="connsiteY0" fmla="*/ 0 h 2476870"/>
              <a:gd name="connsiteX1" fmla="*/ 3675355 w 3675355"/>
              <a:gd name="connsiteY1" fmla="*/ 1100831 h 2476870"/>
              <a:gd name="connsiteX2" fmla="*/ 3089429 w 3675355"/>
              <a:gd name="connsiteY2" fmla="*/ 2476870 h 2476870"/>
              <a:gd name="connsiteX3" fmla="*/ 0 w 3675355"/>
              <a:gd name="connsiteY3" fmla="*/ 834501 h 2476870"/>
              <a:gd name="connsiteX4" fmla="*/ 1251751 w 3675355"/>
              <a:gd name="connsiteY4" fmla="*/ 0 h 24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355" h="2476870">
                <a:moveTo>
                  <a:pt x="1251751" y="0"/>
                </a:moveTo>
                <a:lnTo>
                  <a:pt x="3675355" y="1100831"/>
                </a:lnTo>
                <a:lnTo>
                  <a:pt x="3089429" y="2476870"/>
                </a:lnTo>
                <a:lnTo>
                  <a:pt x="0" y="834501"/>
                </a:lnTo>
                <a:lnTo>
                  <a:pt x="1251751" y="0"/>
                </a:lnTo>
                <a:close/>
              </a:path>
            </a:pathLst>
          </a:custGeom>
          <a:solidFill>
            <a:srgbClr val="CC99FF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71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CFC284-AF2D-4F6B-ABBF-0AED26539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8"/>
          <a:stretch/>
        </p:blipFill>
        <p:spPr>
          <a:xfrm>
            <a:off x="1467650" y="1042151"/>
            <a:ext cx="8874313" cy="52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68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15, корп.2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4CF07A-BE3E-4B43-99B1-14A189F1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54" y="650330"/>
            <a:ext cx="9430035" cy="60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МАФ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A43543-FA3F-4766-8AFD-95694AB6D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318" y="1368198"/>
            <a:ext cx="4502857" cy="3126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916C1-5899-4ADA-8666-185C499A0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481" y="4568639"/>
            <a:ext cx="4952831" cy="21244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B4C827-D602-4930-B85B-1D705EBE0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45" y="1557065"/>
            <a:ext cx="3752380" cy="3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1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15, корп. 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1A515-B6E2-4591-9DA0-E0AC3D917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44" b="15093"/>
          <a:stretch/>
        </p:blipFill>
        <p:spPr>
          <a:xfrm>
            <a:off x="3568501" y="891136"/>
            <a:ext cx="4444282" cy="5600216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53D60773-CD87-4262-8FAF-26BC937C3090}"/>
              </a:ext>
            </a:extLst>
          </p:cNvPr>
          <p:cNvSpPr/>
          <p:nvPr/>
        </p:nvSpPr>
        <p:spPr>
          <a:xfrm>
            <a:off x="3619893" y="3808429"/>
            <a:ext cx="3789575" cy="2149311"/>
          </a:xfrm>
          <a:custGeom>
            <a:avLst/>
            <a:gdLst>
              <a:gd name="connsiteX0" fmla="*/ 1772239 w 3789575"/>
              <a:gd name="connsiteY0" fmla="*/ 0 h 2149311"/>
              <a:gd name="connsiteX1" fmla="*/ 3789575 w 3789575"/>
              <a:gd name="connsiteY1" fmla="*/ 999241 h 2149311"/>
              <a:gd name="connsiteX2" fmla="*/ 3469064 w 3789575"/>
              <a:gd name="connsiteY2" fmla="*/ 1545996 h 2149311"/>
              <a:gd name="connsiteX3" fmla="*/ 1527142 w 3789575"/>
              <a:gd name="connsiteY3" fmla="*/ 867266 h 2149311"/>
              <a:gd name="connsiteX4" fmla="*/ 1036948 w 3789575"/>
              <a:gd name="connsiteY4" fmla="*/ 2149311 h 2149311"/>
              <a:gd name="connsiteX5" fmla="*/ 0 w 3789575"/>
              <a:gd name="connsiteY5" fmla="*/ 1696825 h 2149311"/>
              <a:gd name="connsiteX6" fmla="*/ 952107 w 3789575"/>
              <a:gd name="connsiteY6" fmla="*/ 518474 h 2149311"/>
              <a:gd name="connsiteX7" fmla="*/ 1772239 w 3789575"/>
              <a:gd name="connsiteY7" fmla="*/ 0 h 214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9575" h="2149311">
                <a:moveTo>
                  <a:pt x="1772239" y="0"/>
                </a:moveTo>
                <a:lnTo>
                  <a:pt x="3789575" y="999241"/>
                </a:lnTo>
                <a:lnTo>
                  <a:pt x="3469064" y="1545996"/>
                </a:lnTo>
                <a:lnTo>
                  <a:pt x="1527142" y="867266"/>
                </a:lnTo>
                <a:lnTo>
                  <a:pt x="1036948" y="2149311"/>
                </a:lnTo>
                <a:lnTo>
                  <a:pt x="0" y="1696825"/>
                </a:lnTo>
                <a:lnTo>
                  <a:pt x="952107" y="518474"/>
                </a:lnTo>
                <a:lnTo>
                  <a:pt x="1772239" y="0"/>
                </a:lnTo>
                <a:close/>
              </a:path>
            </a:pathLst>
          </a:custGeom>
          <a:solidFill>
            <a:srgbClr val="CC99F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21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2" y="281538"/>
            <a:ext cx="948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15,корп.3 ремонт дорожно-тропиночной сети с заменой бортового камня с установкой урн и скамеек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253DD-F65E-4DE6-8E0B-7440B94B8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2" t="31215" r="627" b="1678"/>
          <a:stretch/>
        </p:blipFill>
        <p:spPr>
          <a:xfrm>
            <a:off x="2113480" y="1212562"/>
            <a:ext cx="3471471" cy="5195949"/>
          </a:xfrm>
          <a:prstGeom prst="rect">
            <a:avLst/>
          </a:prstGeom>
        </p:spPr>
      </p:pic>
      <p:pic>
        <p:nvPicPr>
          <p:cNvPr id="8" name="Рисунок 7" descr="C:\Users\89068934\Desktop\ФОТО для АБП\Ак. Глушко 14.1\IMG_0870.jpeg">
            <a:extLst>
              <a:ext uri="{FF2B5EF4-FFF2-40B4-BE49-F238E27FC236}">
                <a16:creationId xmlns:a16="http://schemas.microsoft.com/office/drawing/2014/main" id="{77830FFE-89C1-4F94-ACC5-0E045D99907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8" r="30776"/>
          <a:stretch/>
        </p:blipFill>
        <p:spPr bwMode="auto">
          <a:xfrm>
            <a:off x="6220985" y="1288463"/>
            <a:ext cx="2885307" cy="5120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113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МАФ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916C1-5899-4ADA-8666-185C499A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452" y="1860949"/>
            <a:ext cx="7231104" cy="31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8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17, корп. 1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7FCCD-02F0-46F4-98C9-A8842F6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722" r="-286"/>
          <a:stretch/>
        </p:blipFill>
        <p:spPr>
          <a:xfrm>
            <a:off x="3011767" y="898164"/>
            <a:ext cx="6013899" cy="5739853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D3B7717C-2D45-4536-A172-77B8ABFCB5F6}"/>
              </a:ext>
            </a:extLst>
          </p:cNvPr>
          <p:cNvSpPr/>
          <p:nvPr/>
        </p:nvSpPr>
        <p:spPr>
          <a:xfrm>
            <a:off x="4811697" y="1411550"/>
            <a:ext cx="2343705" cy="1908699"/>
          </a:xfrm>
          <a:custGeom>
            <a:avLst/>
            <a:gdLst>
              <a:gd name="connsiteX0" fmla="*/ 248575 w 2343705"/>
              <a:gd name="connsiteY0" fmla="*/ 0 h 1908699"/>
              <a:gd name="connsiteX1" fmla="*/ 2343705 w 2343705"/>
              <a:gd name="connsiteY1" fmla="*/ 896644 h 1908699"/>
              <a:gd name="connsiteX2" fmla="*/ 2246051 w 2343705"/>
              <a:gd name="connsiteY2" fmla="*/ 1535836 h 1908699"/>
              <a:gd name="connsiteX3" fmla="*/ 1828800 w 2343705"/>
              <a:gd name="connsiteY3" fmla="*/ 1908699 h 1908699"/>
              <a:gd name="connsiteX4" fmla="*/ 213064 w 2343705"/>
              <a:gd name="connsiteY4" fmla="*/ 1305017 h 1908699"/>
              <a:gd name="connsiteX5" fmla="*/ 399495 w 2343705"/>
              <a:gd name="connsiteY5" fmla="*/ 825623 h 1908699"/>
              <a:gd name="connsiteX6" fmla="*/ 0 w 2343705"/>
              <a:gd name="connsiteY6" fmla="*/ 639192 h 1908699"/>
              <a:gd name="connsiteX7" fmla="*/ 248575 w 2343705"/>
              <a:gd name="connsiteY7" fmla="*/ 0 h 19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705" h="1908699">
                <a:moveTo>
                  <a:pt x="248575" y="0"/>
                </a:moveTo>
                <a:lnTo>
                  <a:pt x="2343705" y="896644"/>
                </a:lnTo>
                <a:lnTo>
                  <a:pt x="2246051" y="1535836"/>
                </a:lnTo>
                <a:lnTo>
                  <a:pt x="1828800" y="1908699"/>
                </a:lnTo>
                <a:lnTo>
                  <a:pt x="213064" y="1305017"/>
                </a:lnTo>
                <a:lnTo>
                  <a:pt x="399495" y="825623"/>
                </a:lnTo>
                <a:lnTo>
                  <a:pt x="0" y="639192"/>
                </a:lnTo>
                <a:lnTo>
                  <a:pt x="248575" y="0"/>
                </a:lnTo>
                <a:close/>
              </a:path>
            </a:pathLst>
          </a:custGeom>
          <a:solidFill>
            <a:srgbClr val="CC99FF">
              <a:alpha val="36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0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80" y="126816"/>
            <a:ext cx="770900" cy="9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5204" y="127650"/>
            <a:ext cx="689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CBA93D-572E-4062-856A-757CCEC87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89" y="871624"/>
            <a:ext cx="4962896" cy="5704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87F2CC-E0BA-4056-8FC3-04239AAA5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216" y="835536"/>
            <a:ext cx="4759126" cy="57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8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4E4C60-8C70-4A5B-92F5-84186F73DA4A}"/>
              </a:ext>
            </a:extLst>
          </p:cNvPr>
          <p:cNvSpPr/>
          <p:nvPr/>
        </p:nvSpPr>
        <p:spPr>
          <a:xfrm>
            <a:off x="2113480" y="237404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9944" y="141372"/>
            <a:ext cx="9332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благоустроить 4-й квартал в границах 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ул.Старобитцевская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Бульвар Дмитрия Донского, ул. Ратная  за счёт Средств Стимулирование Управы района Северное Бутово в 2022году.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00" y="159666"/>
            <a:ext cx="768284" cy="89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CABB7B7-07B1-4EDC-8F7A-A19221050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882303"/>
              </p:ext>
            </p:extLst>
          </p:nvPr>
        </p:nvGraphicFramePr>
        <p:xfrm>
          <a:off x="8231016" y="1652848"/>
          <a:ext cx="3777807" cy="4057073"/>
        </p:xfrm>
        <a:graphic>
          <a:graphicData uri="http://schemas.openxmlformats.org/drawingml/2006/table">
            <a:tbl>
              <a:tblPr firstRow="1" firstCol="1" bandRow="1"/>
              <a:tblGrid>
                <a:gridCol w="3777807">
                  <a:extLst>
                    <a:ext uri="{9D8B030D-6E8A-4147-A177-3AD203B41FA5}">
                      <a16:colId xmlns:a16="http://schemas.microsoft.com/office/drawing/2014/main" val="1606437045"/>
                    </a:ext>
                  </a:extLst>
                </a:gridCol>
              </a:tblGrid>
              <a:tr h="347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976585"/>
                  </a:ext>
                </a:extLst>
              </a:tr>
              <a:tr h="3612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д.15, к.1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62232"/>
                  </a:ext>
                </a:extLst>
              </a:tr>
              <a:tr h="3369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д.15, к.2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992765"/>
                  </a:ext>
                </a:extLst>
              </a:tr>
              <a:tr h="3406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д.15, к.3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147787"/>
                  </a:ext>
                </a:extLst>
              </a:tr>
              <a:tr h="3296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д.17, к.1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57781"/>
                  </a:ext>
                </a:extLst>
              </a:tr>
              <a:tr h="333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д.17, к.2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683143"/>
                  </a:ext>
                </a:extLst>
              </a:tr>
              <a:tr h="3394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д.17, к.3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251916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д.19, к.1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076905"/>
                  </a:ext>
                </a:extLst>
              </a:tr>
              <a:tr h="3345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д.19, к.2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14858"/>
                  </a:ext>
                </a:extLst>
              </a:tr>
              <a:tr h="3418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Старобитцевская ул., д.19, к.3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184151"/>
                  </a:ext>
                </a:extLst>
              </a:tr>
              <a:tr h="333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Ратная ул., д.2, к.2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716899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Ратная ул., д.8, к.2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60335"/>
                  </a:ext>
                </a:extLst>
              </a:tr>
            </a:tbl>
          </a:graphicData>
        </a:graphic>
      </p:graphicFrame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143078-E999-46D7-958D-350E9D8B9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7" t="3963" r="4887" b="5275"/>
          <a:stretch/>
        </p:blipFill>
        <p:spPr>
          <a:xfrm>
            <a:off x="2314830" y="1253067"/>
            <a:ext cx="5302676" cy="52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7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МАФ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D79919-9F27-48AE-9E13-AE4EEBA3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5" t="-1754"/>
          <a:stretch/>
        </p:blipFill>
        <p:spPr>
          <a:xfrm flipH="1">
            <a:off x="2937074" y="1079561"/>
            <a:ext cx="6021417" cy="3824433"/>
          </a:xfrm>
          <a:prstGeom prst="rect">
            <a:avLst/>
          </a:prstGeom>
        </p:spPr>
      </p:pic>
      <p:pic>
        <p:nvPicPr>
          <p:cNvPr id="9" name="Имя " descr="Descr ">
            <a:extLst>
              <a:ext uri="{FF2B5EF4-FFF2-40B4-BE49-F238E27FC236}">
                <a16:creationId xmlns:a16="http://schemas.microsoft.com/office/drawing/2014/main" id="{7D5C7F93-5268-49C7-BAFD-ADFB21305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4" t="16501" r="6397" b="17058"/>
          <a:stretch/>
        </p:blipFill>
        <p:spPr>
          <a:xfrm>
            <a:off x="9787748" y="2724214"/>
            <a:ext cx="2081488" cy="1495036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63335B-998A-44A8-AB06-024DCF50D77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t="22562" r="13414" b="21342"/>
          <a:stretch>
            <a:fillRect/>
          </a:stretch>
        </p:blipFill>
        <p:spPr bwMode="auto">
          <a:xfrm>
            <a:off x="7405794" y="5069905"/>
            <a:ext cx="1255893" cy="123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1E15D1-8BCF-4B27-9BC2-4542D5D19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24367" r="20362" b="23077"/>
          <a:stretch/>
        </p:blipFill>
        <p:spPr bwMode="auto">
          <a:xfrm>
            <a:off x="5786989" y="5096631"/>
            <a:ext cx="1116380" cy="11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78D9B8-6FA5-4C46-915A-11D56542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71" y="5301907"/>
            <a:ext cx="1040416" cy="97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C75FC6-96BB-4892-B6E5-446B7B42F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22222" r="24679" b="23610"/>
          <a:stretch/>
        </p:blipFill>
        <p:spPr bwMode="auto">
          <a:xfrm>
            <a:off x="456873" y="4659435"/>
            <a:ext cx="2416197" cy="16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B71ABCE-4BF3-4111-8FBC-EF6B06FA5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482" y="2522861"/>
            <a:ext cx="2174734" cy="18122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51F1BB-61DE-47D7-82E9-22E9FAF510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5566" y="5069905"/>
            <a:ext cx="2529456" cy="1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39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17, корп. 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7FCCD-02F0-46F4-98C9-A8842F6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722" r="-286"/>
          <a:stretch/>
        </p:blipFill>
        <p:spPr>
          <a:xfrm>
            <a:off x="3011767" y="898164"/>
            <a:ext cx="6013899" cy="5739853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63565603-9534-4314-BFC4-8CCD9474EB10}"/>
              </a:ext>
            </a:extLst>
          </p:cNvPr>
          <p:cNvSpPr/>
          <p:nvPr/>
        </p:nvSpPr>
        <p:spPr>
          <a:xfrm>
            <a:off x="4098664" y="2033195"/>
            <a:ext cx="1290917" cy="1549101"/>
          </a:xfrm>
          <a:custGeom>
            <a:avLst/>
            <a:gdLst>
              <a:gd name="connsiteX0" fmla="*/ 570155 w 1290917"/>
              <a:gd name="connsiteY0" fmla="*/ 0 h 1549101"/>
              <a:gd name="connsiteX1" fmla="*/ 1129552 w 1290917"/>
              <a:gd name="connsiteY1" fmla="*/ 247426 h 1549101"/>
              <a:gd name="connsiteX2" fmla="*/ 1290917 w 1290917"/>
              <a:gd name="connsiteY2" fmla="*/ 645459 h 1549101"/>
              <a:gd name="connsiteX3" fmla="*/ 925157 w 1290917"/>
              <a:gd name="connsiteY3" fmla="*/ 1549101 h 1549101"/>
              <a:gd name="connsiteX4" fmla="*/ 0 w 1290917"/>
              <a:gd name="connsiteY4" fmla="*/ 1194099 h 1549101"/>
              <a:gd name="connsiteX5" fmla="*/ 570155 w 1290917"/>
              <a:gd name="connsiteY5" fmla="*/ 0 h 154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0917" h="1549101">
                <a:moveTo>
                  <a:pt x="570155" y="0"/>
                </a:moveTo>
                <a:lnTo>
                  <a:pt x="1129552" y="247426"/>
                </a:lnTo>
                <a:lnTo>
                  <a:pt x="1290917" y="645459"/>
                </a:lnTo>
                <a:lnTo>
                  <a:pt x="925157" y="1549101"/>
                </a:lnTo>
                <a:lnTo>
                  <a:pt x="0" y="1194099"/>
                </a:lnTo>
                <a:lnTo>
                  <a:pt x="570155" y="0"/>
                </a:lnTo>
                <a:close/>
              </a:path>
            </a:pathLst>
          </a:custGeom>
          <a:solidFill>
            <a:srgbClr val="CC99FF">
              <a:alpha val="42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90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C3A530-4BA2-40F6-BC5D-5D788125AB54}"/>
              </a:ext>
            </a:extLst>
          </p:cNvPr>
          <p:cNvSpPr txBox="1"/>
          <p:nvPr/>
        </p:nvSpPr>
        <p:spPr>
          <a:xfrm>
            <a:off x="3087501" y="158427"/>
            <a:ext cx="60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17,корп.2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83CA11-4B7B-4DDC-BCA2-34253C09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619" y="989423"/>
            <a:ext cx="8692179" cy="56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08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МАФ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916C1-5899-4ADA-8666-185C499A0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452" y="1860949"/>
            <a:ext cx="7231104" cy="31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5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17, корп. 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A7FCCD-02F0-46F4-98C9-A8842F6F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722" r="-286"/>
          <a:stretch/>
        </p:blipFill>
        <p:spPr>
          <a:xfrm>
            <a:off x="3011767" y="898164"/>
            <a:ext cx="6013899" cy="5739853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F938ABAC-FA70-443B-85D8-4FC2941AB78A}"/>
              </a:ext>
            </a:extLst>
          </p:cNvPr>
          <p:cNvSpPr/>
          <p:nvPr/>
        </p:nvSpPr>
        <p:spPr>
          <a:xfrm>
            <a:off x="3550024" y="2280621"/>
            <a:ext cx="5077609" cy="3238052"/>
          </a:xfrm>
          <a:custGeom>
            <a:avLst/>
            <a:gdLst>
              <a:gd name="connsiteX0" fmla="*/ 3603811 w 5077609"/>
              <a:gd name="connsiteY0" fmla="*/ 0 h 3238052"/>
              <a:gd name="connsiteX1" fmla="*/ 5077609 w 5077609"/>
              <a:gd name="connsiteY1" fmla="*/ 613186 h 3238052"/>
              <a:gd name="connsiteX2" fmla="*/ 4959275 w 5077609"/>
              <a:gd name="connsiteY2" fmla="*/ 839097 h 3238052"/>
              <a:gd name="connsiteX3" fmla="*/ 4787152 w 5077609"/>
              <a:gd name="connsiteY3" fmla="*/ 1000461 h 3238052"/>
              <a:gd name="connsiteX4" fmla="*/ 4754880 w 5077609"/>
              <a:gd name="connsiteY4" fmla="*/ 957431 h 3238052"/>
              <a:gd name="connsiteX5" fmla="*/ 3775934 w 5077609"/>
              <a:gd name="connsiteY5" fmla="*/ 1635163 h 3238052"/>
              <a:gd name="connsiteX6" fmla="*/ 3829722 w 5077609"/>
              <a:gd name="connsiteY6" fmla="*/ 1710466 h 3238052"/>
              <a:gd name="connsiteX7" fmla="*/ 2517289 w 5077609"/>
              <a:gd name="connsiteY7" fmla="*/ 2796988 h 3238052"/>
              <a:gd name="connsiteX8" fmla="*/ 2474258 w 5077609"/>
              <a:gd name="connsiteY8" fmla="*/ 2721685 h 3238052"/>
              <a:gd name="connsiteX9" fmla="*/ 2119256 w 5077609"/>
              <a:gd name="connsiteY9" fmla="*/ 3022899 h 3238052"/>
              <a:gd name="connsiteX10" fmla="*/ 2205317 w 5077609"/>
              <a:gd name="connsiteY10" fmla="*/ 3141233 h 3238052"/>
              <a:gd name="connsiteX11" fmla="*/ 2043952 w 5077609"/>
              <a:gd name="connsiteY11" fmla="*/ 3238052 h 3238052"/>
              <a:gd name="connsiteX12" fmla="*/ 0 w 5077609"/>
              <a:gd name="connsiteY12" fmla="*/ 2216075 h 3238052"/>
              <a:gd name="connsiteX13" fmla="*/ 634701 w 5077609"/>
              <a:gd name="connsiteY13" fmla="*/ 968188 h 3238052"/>
              <a:gd name="connsiteX14" fmla="*/ 1506070 w 5077609"/>
              <a:gd name="connsiteY14" fmla="*/ 1301675 h 3238052"/>
              <a:gd name="connsiteX15" fmla="*/ 1839557 w 5077609"/>
              <a:gd name="connsiteY15" fmla="*/ 473337 h 3238052"/>
              <a:gd name="connsiteX16" fmla="*/ 2700169 w 5077609"/>
              <a:gd name="connsiteY16" fmla="*/ 796066 h 3238052"/>
              <a:gd name="connsiteX17" fmla="*/ 2893807 w 5077609"/>
              <a:gd name="connsiteY17" fmla="*/ 1215614 h 3238052"/>
              <a:gd name="connsiteX18" fmla="*/ 3517750 w 5077609"/>
              <a:gd name="connsiteY18" fmla="*/ 645459 h 3238052"/>
              <a:gd name="connsiteX19" fmla="*/ 3603811 w 5077609"/>
              <a:gd name="connsiteY19" fmla="*/ 0 h 323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77609" h="3238052">
                <a:moveTo>
                  <a:pt x="3603811" y="0"/>
                </a:moveTo>
                <a:lnTo>
                  <a:pt x="5077609" y="613186"/>
                </a:lnTo>
                <a:lnTo>
                  <a:pt x="4959275" y="839097"/>
                </a:lnTo>
                <a:lnTo>
                  <a:pt x="4787152" y="1000461"/>
                </a:lnTo>
                <a:lnTo>
                  <a:pt x="4754880" y="957431"/>
                </a:lnTo>
                <a:lnTo>
                  <a:pt x="3775934" y="1635163"/>
                </a:lnTo>
                <a:lnTo>
                  <a:pt x="3829722" y="1710466"/>
                </a:lnTo>
                <a:lnTo>
                  <a:pt x="2517289" y="2796988"/>
                </a:lnTo>
                <a:lnTo>
                  <a:pt x="2474258" y="2721685"/>
                </a:lnTo>
                <a:lnTo>
                  <a:pt x="2119256" y="3022899"/>
                </a:lnTo>
                <a:lnTo>
                  <a:pt x="2205317" y="3141233"/>
                </a:lnTo>
                <a:lnTo>
                  <a:pt x="2043952" y="3238052"/>
                </a:lnTo>
                <a:lnTo>
                  <a:pt x="0" y="2216075"/>
                </a:lnTo>
                <a:lnTo>
                  <a:pt x="634701" y="968188"/>
                </a:lnTo>
                <a:lnTo>
                  <a:pt x="1506070" y="1301675"/>
                </a:lnTo>
                <a:lnTo>
                  <a:pt x="1839557" y="473337"/>
                </a:lnTo>
                <a:lnTo>
                  <a:pt x="2700169" y="796066"/>
                </a:lnTo>
                <a:lnTo>
                  <a:pt x="2893807" y="1215614"/>
                </a:lnTo>
                <a:lnTo>
                  <a:pt x="3517750" y="645459"/>
                </a:lnTo>
                <a:lnTo>
                  <a:pt x="3603811" y="0"/>
                </a:lnTo>
                <a:close/>
              </a:path>
            </a:pathLst>
          </a:custGeom>
          <a:solidFill>
            <a:srgbClr val="CC99FF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33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60" y="126816"/>
            <a:ext cx="689620" cy="8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2880" y="126817"/>
            <a:ext cx="616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1F6DCD-3802-4165-9702-73691005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74" y="957813"/>
            <a:ext cx="9343270" cy="55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56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10541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4789" y="154014"/>
            <a:ext cx="5233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17,корп.3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9BDA21-D325-455F-9EF7-035EA68E4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861900"/>
            <a:ext cx="9510357" cy="58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98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7036" y="126816"/>
            <a:ext cx="8087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17, корп.3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 малых архитектурных форм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ED4E9B-163F-4DD9-B7A2-6204617C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760" y="1002848"/>
            <a:ext cx="5304027" cy="3903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755174-2F8B-4198-B21F-56D8F160B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28" y="4846291"/>
            <a:ext cx="1457143" cy="1628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0C0FA8-0B68-4BE7-B201-3BD8BAC22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552" y="4951052"/>
            <a:ext cx="1895238" cy="15238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597906-B6E8-4CAF-A42A-170A29F05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5166" y="1845899"/>
            <a:ext cx="2934939" cy="24565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F882A9-27EA-4720-AE58-B6ED46129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216" y="4863875"/>
            <a:ext cx="1457143" cy="15904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9E42238-6E32-48C3-B169-294EE0792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3904" y="5120373"/>
            <a:ext cx="1717536" cy="113812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D6DC0AD-6E6B-4005-9CEF-16B7FDB2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73" y="5199221"/>
            <a:ext cx="889479" cy="105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A9F45A-09D3-4602-A7E8-C94E37AE5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890" y="1975714"/>
            <a:ext cx="3556292" cy="24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03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973B06-9AE1-4D89-81F0-EC8BDA28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505" y="1027686"/>
            <a:ext cx="9876190" cy="56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89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2AF1D6-6D98-4244-B16E-ADE06A61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56" y="1236763"/>
            <a:ext cx="8990201" cy="50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8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4E4C60-8C70-4A5B-92F5-84186F73DA4A}"/>
              </a:ext>
            </a:extLst>
          </p:cNvPr>
          <p:cNvSpPr/>
          <p:nvPr/>
        </p:nvSpPr>
        <p:spPr>
          <a:xfrm>
            <a:off x="2113480" y="237404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463" y="151368"/>
            <a:ext cx="1013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Титульный список на объёмы работ за счёт Стимулирование управ районов в 2022году.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656" y="72764"/>
            <a:ext cx="585105" cy="68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7C6E29F-05F9-44DD-92AB-49F6FBC19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754323"/>
              </p:ext>
            </p:extLst>
          </p:nvPr>
        </p:nvGraphicFramePr>
        <p:xfrm>
          <a:off x="584463" y="797699"/>
          <a:ext cx="10749595" cy="2572842"/>
        </p:xfrm>
        <a:graphic>
          <a:graphicData uri="http://schemas.openxmlformats.org/drawingml/2006/table">
            <a:tbl>
              <a:tblPr/>
              <a:tblGrid>
                <a:gridCol w="269425">
                  <a:extLst>
                    <a:ext uri="{9D8B030D-6E8A-4147-A177-3AD203B41FA5}">
                      <a16:colId xmlns:a16="http://schemas.microsoft.com/office/drawing/2014/main" val="2474274128"/>
                    </a:ext>
                  </a:extLst>
                </a:gridCol>
                <a:gridCol w="1136721">
                  <a:extLst>
                    <a:ext uri="{9D8B030D-6E8A-4147-A177-3AD203B41FA5}">
                      <a16:colId xmlns:a16="http://schemas.microsoft.com/office/drawing/2014/main" val="134127349"/>
                    </a:ext>
                  </a:extLst>
                </a:gridCol>
                <a:gridCol w="535242">
                  <a:extLst>
                    <a:ext uri="{9D8B030D-6E8A-4147-A177-3AD203B41FA5}">
                      <a16:colId xmlns:a16="http://schemas.microsoft.com/office/drawing/2014/main" val="2345418014"/>
                    </a:ext>
                  </a:extLst>
                </a:gridCol>
                <a:gridCol w="364706">
                  <a:extLst>
                    <a:ext uri="{9D8B030D-6E8A-4147-A177-3AD203B41FA5}">
                      <a16:colId xmlns:a16="http://schemas.microsoft.com/office/drawing/2014/main" val="1446356582"/>
                    </a:ext>
                  </a:extLst>
                </a:gridCol>
                <a:gridCol w="461219">
                  <a:extLst>
                    <a:ext uri="{9D8B030D-6E8A-4147-A177-3AD203B41FA5}">
                      <a16:colId xmlns:a16="http://schemas.microsoft.com/office/drawing/2014/main" val="157073159"/>
                    </a:ext>
                  </a:extLst>
                </a:gridCol>
                <a:gridCol w="360755">
                  <a:extLst>
                    <a:ext uri="{9D8B030D-6E8A-4147-A177-3AD203B41FA5}">
                      <a16:colId xmlns:a16="http://schemas.microsoft.com/office/drawing/2014/main" val="2839452582"/>
                    </a:ext>
                  </a:extLst>
                </a:gridCol>
                <a:gridCol w="360755">
                  <a:extLst>
                    <a:ext uri="{9D8B030D-6E8A-4147-A177-3AD203B41FA5}">
                      <a16:colId xmlns:a16="http://schemas.microsoft.com/office/drawing/2014/main" val="793848605"/>
                    </a:ext>
                  </a:extLst>
                </a:gridCol>
                <a:gridCol w="447519">
                  <a:extLst>
                    <a:ext uri="{9D8B030D-6E8A-4147-A177-3AD203B41FA5}">
                      <a16:colId xmlns:a16="http://schemas.microsoft.com/office/drawing/2014/main" val="55965445"/>
                    </a:ext>
                  </a:extLst>
                </a:gridCol>
                <a:gridCol w="447519">
                  <a:extLst>
                    <a:ext uri="{9D8B030D-6E8A-4147-A177-3AD203B41FA5}">
                      <a16:colId xmlns:a16="http://schemas.microsoft.com/office/drawing/2014/main" val="293089057"/>
                    </a:ext>
                  </a:extLst>
                </a:gridCol>
                <a:gridCol w="429253">
                  <a:extLst>
                    <a:ext uri="{9D8B030D-6E8A-4147-A177-3AD203B41FA5}">
                      <a16:colId xmlns:a16="http://schemas.microsoft.com/office/drawing/2014/main" val="1182389658"/>
                    </a:ext>
                  </a:extLst>
                </a:gridCol>
                <a:gridCol w="429253">
                  <a:extLst>
                    <a:ext uri="{9D8B030D-6E8A-4147-A177-3AD203B41FA5}">
                      <a16:colId xmlns:a16="http://schemas.microsoft.com/office/drawing/2014/main" val="1962204490"/>
                    </a:ext>
                  </a:extLst>
                </a:gridCol>
                <a:gridCol w="470353">
                  <a:extLst>
                    <a:ext uri="{9D8B030D-6E8A-4147-A177-3AD203B41FA5}">
                      <a16:colId xmlns:a16="http://schemas.microsoft.com/office/drawing/2014/main" val="1146893418"/>
                    </a:ext>
                  </a:extLst>
                </a:gridCol>
                <a:gridCol w="470353">
                  <a:extLst>
                    <a:ext uri="{9D8B030D-6E8A-4147-A177-3AD203B41FA5}">
                      <a16:colId xmlns:a16="http://schemas.microsoft.com/office/drawing/2014/main" val="4270664724"/>
                    </a:ext>
                  </a:extLst>
                </a:gridCol>
                <a:gridCol w="347055">
                  <a:extLst>
                    <a:ext uri="{9D8B030D-6E8A-4147-A177-3AD203B41FA5}">
                      <a16:colId xmlns:a16="http://schemas.microsoft.com/office/drawing/2014/main" val="3715662760"/>
                    </a:ext>
                  </a:extLst>
                </a:gridCol>
                <a:gridCol w="347055">
                  <a:extLst>
                    <a:ext uri="{9D8B030D-6E8A-4147-A177-3AD203B41FA5}">
                      <a16:colId xmlns:a16="http://schemas.microsoft.com/office/drawing/2014/main" val="4175567481"/>
                    </a:ext>
                  </a:extLst>
                </a:gridCol>
                <a:gridCol w="497752">
                  <a:extLst>
                    <a:ext uri="{9D8B030D-6E8A-4147-A177-3AD203B41FA5}">
                      <a16:colId xmlns:a16="http://schemas.microsoft.com/office/drawing/2014/main" val="1294559541"/>
                    </a:ext>
                  </a:extLst>
                </a:gridCol>
                <a:gridCol w="497752">
                  <a:extLst>
                    <a:ext uri="{9D8B030D-6E8A-4147-A177-3AD203B41FA5}">
                      <a16:colId xmlns:a16="http://schemas.microsoft.com/office/drawing/2014/main" val="350095215"/>
                    </a:ext>
                  </a:extLst>
                </a:gridCol>
                <a:gridCol w="506884">
                  <a:extLst>
                    <a:ext uri="{9D8B030D-6E8A-4147-A177-3AD203B41FA5}">
                      <a16:colId xmlns:a16="http://schemas.microsoft.com/office/drawing/2014/main" val="3848065752"/>
                    </a:ext>
                  </a:extLst>
                </a:gridCol>
                <a:gridCol w="506884">
                  <a:extLst>
                    <a:ext uri="{9D8B030D-6E8A-4147-A177-3AD203B41FA5}">
                      <a16:colId xmlns:a16="http://schemas.microsoft.com/office/drawing/2014/main" val="3694410493"/>
                    </a:ext>
                  </a:extLst>
                </a:gridCol>
                <a:gridCol w="415553">
                  <a:extLst>
                    <a:ext uri="{9D8B030D-6E8A-4147-A177-3AD203B41FA5}">
                      <a16:colId xmlns:a16="http://schemas.microsoft.com/office/drawing/2014/main" val="1027725790"/>
                    </a:ext>
                  </a:extLst>
                </a:gridCol>
                <a:gridCol w="415553">
                  <a:extLst>
                    <a:ext uri="{9D8B030D-6E8A-4147-A177-3AD203B41FA5}">
                      <a16:colId xmlns:a16="http://schemas.microsoft.com/office/drawing/2014/main" val="416616206"/>
                    </a:ext>
                  </a:extLst>
                </a:gridCol>
                <a:gridCol w="516017">
                  <a:extLst>
                    <a:ext uri="{9D8B030D-6E8A-4147-A177-3AD203B41FA5}">
                      <a16:colId xmlns:a16="http://schemas.microsoft.com/office/drawing/2014/main" val="3052844932"/>
                    </a:ext>
                  </a:extLst>
                </a:gridCol>
                <a:gridCol w="516017">
                  <a:extLst>
                    <a:ext uri="{9D8B030D-6E8A-4147-A177-3AD203B41FA5}">
                      <a16:colId xmlns:a16="http://schemas.microsoft.com/office/drawing/2014/main" val="2774054206"/>
                    </a:ext>
                  </a:extLst>
                </a:gridCol>
              </a:tblGrid>
              <a:tr h="1973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Итоговая стоимость, руб. с НДС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покрытия из  плитки с устройством основания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плиточного покрытия 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АБП без замены бортового камня (большие карты)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АБП (тротуары, ДТС)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 покрытия  из гранитных высевок и кварцевого песка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бортового камня садового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бортового камня садового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резинового покрытия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резинового покрытия на искусственную траву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покрытия искусственная трава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819562"/>
                  </a:ext>
                </a:extLst>
              </a:tr>
              <a:tr h="132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647207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2 246 849,96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28 536,89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427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391 393,24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13 609,80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836 363,73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301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503 535,78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701221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д.15, к.1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2 026 918,86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25402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д.15, к.2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3 158 560,910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136 711,40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42 805,29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54 363,81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43 097,68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436,00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810 343,52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258087"/>
                  </a:ext>
                </a:extLst>
              </a:tr>
              <a:tr h="131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д.15, к.3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460 557,11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169 874,01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228 606,10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43768"/>
                  </a:ext>
                </a:extLst>
              </a:tr>
              <a:tr h="126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д.17, к.1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4 866 845,85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24 460,21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36 292,79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368 000,03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480 671,39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309841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д.17, к.2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62 077,00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890149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д.17, к.3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35 579 079,99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1721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3 267 782,47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223 288,90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1 786,00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3 319 434,72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668 508,85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1 023 800,42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841199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д.19, к.1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1 706 749,50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43283"/>
                  </a:ext>
                </a:extLst>
              </a:tr>
              <a:tr h="170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д.19, к.2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10 796 724,93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250 637,63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311 246,61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52 069,07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682,00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1 267 555,70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1 456 349,12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378123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Старобитцевская ул., д.19, к.3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20 008 854,03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273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253 642,77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269 909,70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458,00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851 232,43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675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1 804 973,95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481237"/>
                  </a:ext>
                </a:extLst>
              </a:tr>
              <a:tr h="1342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Ратная ул., д.2, к.2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1 519 147,04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43 667,45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650 505,12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484306"/>
                  </a:ext>
                </a:extLst>
              </a:tr>
              <a:tr h="175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Ратная ул., д.8, к.2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686 334,82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253 284,27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433 050,55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79711"/>
                  </a:ext>
                </a:extLst>
              </a:tr>
              <a:tr h="178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по Стимулированию: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83 118 700,00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1925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3 655 131,50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95 802,39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1344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1 223 829,39 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273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253 642,77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586 198,87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52 069,07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4 716,00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8 765 091,90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925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2 473 482,80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480 671,39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1 749</a:t>
                      </a:r>
                    </a:p>
                  </a:txBody>
                  <a:tcPr marL="3281" marR="3281" marT="328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2 983 685,32</a:t>
                      </a:r>
                    </a:p>
                  </a:txBody>
                  <a:tcPr marL="3281" marR="3281" marT="32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2396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A44F5AC-BA5E-4BC3-B0AA-8893315F9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793526"/>
              </p:ext>
            </p:extLst>
          </p:nvPr>
        </p:nvGraphicFramePr>
        <p:xfrm>
          <a:off x="584463" y="3487460"/>
          <a:ext cx="10774193" cy="2998993"/>
        </p:xfrm>
        <a:graphic>
          <a:graphicData uri="http://schemas.openxmlformats.org/drawingml/2006/table">
            <a:tbl>
              <a:tblPr/>
              <a:tblGrid>
                <a:gridCol w="317554">
                  <a:extLst>
                    <a:ext uri="{9D8B030D-6E8A-4147-A177-3AD203B41FA5}">
                      <a16:colId xmlns:a16="http://schemas.microsoft.com/office/drawing/2014/main" val="1363956615"/>
                    </a:ext>
                  </a:extLst>
                </a:gridCol>
                <a:gridCol w="640781">
                  <a:extLst>
                    <a:ext uri="{9D8B030D-6E8A-4147-A177-3AD203B41FA5}">
                      <a16:colId xmlns:a16="http://schemas.microsoft.com/office/drawing/2014/main" val="1326674431"/>
                    </a:ext>
                  </a:extLst>
                </a:gridCol>
                <a:gridCol w="277861">
                  <a:extLst>
                    <a:ext uri="{9D8B030D-6E8A-4147-A177-3AD203B41FA5}">
                      <a16:colId xmlns:a16="http://schemas.microsoft.com/office/drawing/2014/main" val="2347879058"/>
                    </a:ext>
                  </a:extLst>
                </a:gridCol>
                <a:gridCol w="550051">
                  <a:extLst>
                    <a:ext uri="{9D8B030D-6E8A-4147-A177-3AD203B41FA5}">
                      <a16:colId xmlns:a16="http://schemas.microsoft.com/office/drawing/2014/main" val="745159255"/>
                    </a:ext>
                  </a:extLst>
                </a:gridCol>
                <a:gridCol w="334567">
                  <a:extLst>
                    <a:ext uri="{9D8B030D-6E8A-4147-A177-3AD203B41FA5}">
                      <a16:colId xmlns:a16="http://schemas.microsoft.com/office/drawing/2014/main" val="599170236"/>
                    </a:ext>
                  </a:extLst>
                </a:gridCol>
                <a:gridCol w="589745">
                  <a:extLst>
                    <a:ext uri="{9D8B030D-6E8A-4147-A177-3AD203B41FA5}">
                      <a16:colId xmlns:a16="http://schemas.microsoft.com/office/drawing/2014/main" val="2621290152"/>
                    </a:ext>
                  </a:extLst>
                </a:gridCol>
                <a:gridCol w="232497">
                  <a:extLst>
                    <a:ext uri="{9D8B030D-6E8A-4147-A177-3AD203B41FA5}">
                      <a16:colId xmlns:a16="http://schemas.microsoft.com/office/drawing/2014/main" val="924713084"/>
                    </a:ext>
                  </a:extLst>
                </a:gridCol>
                <a:gridCol w="550051">
                  <a:extLst>
                    <a:ext uri="{9D8B030D-6E8A-4147-A177-3AD203B41FA5}">
                      <a16:colId xmlns:a16="http://schemas.microsoft.com/office/drawing/2014/main" val="1867019939"/>
                    </a:ext>
                  </a:extLst>
                </a:gridCol>
                <a:gridCol w="215483">
                  <a:extLst>
                    <a:ext uri="{9D8B030D-6E8A-4147-A177-3AD203B41FA5}">
                      <a16:colId xmlns:a16="http://schemas.microsoft.com/office/drawing/2014/main" val="535553927"/>
                    </a:ext>
                  </a:extLst>
                </a:gridCol>
                <a:gridCol w="538709">
                  <a:extLst>
                    <a:ext uri="{9D8B030D-6E8A-4147-A177-3AD203B41FA5}">
                      <a16:colId xmlns:a16="http://schemas.microsoft.com/office/drawing/2014/main" val="694667141"/>
                    </a:ext>
                  </a:extLst>
                </a:gridCol>
                <a:gridCol w="368591">
                  <a:extLst>
                    <a:ext uri="{9D8B030D-6E8A-4147-A177-3AD203B41FA5}">
                      <a16:colId xmlns:a16="http://schemas.microsoft.com/office/drawing/2014/main" val="3503922803"/>
                    </a:ext>
                  </a:extLst>
                </a:gridCol>
                <a:gridCol w="538709">
                  <a:extLst>
                    <a:ext uri="{9D8B030D-6E8A-4147-A177-3AD203B41FA5}">
                      <a16:colId xmlns:a16="http://schemas.microsoft.com/office/drawing/2014/main" val="1079273611"/>
                    </a:ext>
                  </a:extLst>
                </a:gridCol>
                <a:gridCol w="209812">
                  <a:extLst>
                    <a:ext uri="{9D8B030D-6E8A-4147-A177-3AD203B41FA5}">
                      <a16:colId xmlns:a16="http://schemas.microsoft.com/office/drawing/2014/main" val="629266444"/>
                    </a:ext>
                  </a:extLst>
                </a:gridCol>
                <a:gridCol w="550051">
                  <a:extLst>
                    <a:ext uri="{9D8B030D-6E8A-4147-A177-3AD203B41FA5}">
                      <a16:colId xmlns:a16="http://schemas.microsoft.com/office/drawing/2014/main" val="936794507"/>
                    </a:ext>
                  </a:extLst>
                </a:gridCol>
                <a:gridCol w="260848">
                  <a:extLst>
                    <a:ext uri="{9D8B030D-6E8A-4147-A177-3AD203B41FA5}">
                      <a16:colId xmlns:a16="http://schemas.microsoft.com/office/drawing/2014/main" val="4087198793"/>
                    </a:ext>
                  </a:extLst>
                </a:gridCol>
                <a:gridCol w="533039">
                  <a:extLst>
                    <a:ext uri="{9D8B030D-6E8A-4147-A177-3AD203B41FA5}">
                      <a16:colId xmlns:a16="http://schemas.microsoft.com/office/drawing/2014/main" val="2782543542"/>
                    </a:ext>
                  </a:extLst>
                </a:gridCol>
                <a:gridCol w="232497">
                  <a:extLst>
                    <a:ext uri="{9D8B030D-6E8A-4147-A177-3AD203B41FA5}">
                      <a16:colId xmlns:a16="http://schemas.microsoft.com/office/drawing/2014/main" val="1826254524"/>
                    </a:ext>
                  </a:extLst>
                </a:gridCol>
                <a:gridCol w="499015">
                  <a:extLst>
                    <a:ext uri="{9D8B030D-6E8A-4147-A177-3AD203B41FA5}">
                      <a16:colId xmlns:a16="http://schemas.microsoft.com/office/drawing/2014/main" val="880664001"/>
                    </a:ext>
                  </a:extLst>
                </a:gridCol>
                <a:gridCol w="408285">
                  <a:extLst>
                    <a:ext uri="{9D8B030D-6E8A-4147-A177-3AD203B41FA5}">
                      <a16:colId xmlns:a16="http://schemas.microsoft.com/office/drawing/2014/main" val="686914797"/>
                    </a:ext>
                  </a:extLst>
                </a:gridCol>
                <a:gridCol w="521698">
                  <a:extLst>
                    <a:ext uri="{9D8B030D-6E8A-4147-A177-3AD203B41FA5}">
                      <a16:colId xmlns:a16="http://schemas.microsoft.com/office/drawing/2014/main" val="1644071265"/>
                    </a:ext>
                  </a:extLst>
                </a:gridCol>
                <a:gridCol w="300544">
                  <a:extLst>
                    <a:ext uri="{9D8B030D-6E8A-4147-A177-3AD203B41FA5}">
                      <a16:colId xmlns:a16="http://schemas.microsoft.com/office/drawing/2014/main" val="1998288017"/>
                    </a:ext>
                  </a:extLst>
                </a:gridCol>
                <a:gridCol w="555722">
                  <a:extLst>
                    <a:ext uri="{9D8B030D-6E8A-4147-A177-3AD203B41FA5}">
                      <a16:colId xmlns:a16="http://schemas.microsoft.com/office/drawing/2014/main" val="506784846"/>
                    </a:ext>
                  </a:extLst>
                </a:gridCol>
                <a:gridCol w="300544">
                  <a:extLst>
                    <a:ext uri="{9D8B030D-6E8A-4147-A177-3AD203B41FA5}">
                      <a16:colId xmlns:a16="http://schemas.microsoft.com/office/drawing/2014/main" val="1338454410"/>
                    </a:ext>
                  </a:extLst>
                </a:gridCol>
                <a:gridCol w="447980">
                  <a:extLst>
                    <a:ext uri="{9D8B030D-6E8A-4147-A177-3AD203B41FA5}">
                      <a16:colId xmlns:a16="http://schemas.microsoft.com/office/drawing/2014/main" val="926145462"/>
                    </a:ext>
                  </a:extLst>
                </a:gridCol>
                <a:gridCol w="300544">
                  <a:extLst>
                    <a:ext uri="{9D8B030D-6E8A-4147-A177-3AD203B41FA5}">
                      <a16:colId xmlns:a16="http://schemas.microsoft.com/office/drawing/2014/main" val="3026837646"/>
                    </a:ext>
                  </a:extLst>
                </a:gridCol>
                <a:gridCol w="499015">
                  <a:extLst>
                    <a:ext uri="{9D8B030D-6E8A-4147-A177-3AD203B41FA5}">
                      <a16:colId xmlns:a16="http://schemas.microsoft.com/office/drawing/2014/main" val="1417508506"/>
                    </a:ext>
                  </a:extLst>
                </a:gridCol>
              </a:tblGrid>
              <a:tr h="16205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ДКР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АВД ЮЗАО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сметах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Устройство бункерной площадки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ограждения детской площадки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ограждения спортивной площадки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Посадка кустарников 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Устройство/ремонт цветников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947659"/>
                  </a:ext>
                </a:extLst>
              </a:tr>
              <a:tr h="15143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МАФ 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на детских площадках МАФ (качели, карусели, песочницы, спортивные МАФ и пр.)</a:t>
                      </a:r>
                    </a:p>
                  </a:txBody>
                  <a:tcPr marL="3321" marR="3321" marT="33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на детских площадках МАФ (качели, карусели, песочницы, спортивные МАФ и пр.)</a:t>
                      </a:r>
                    </a:p>
                  </a:txBody>
                  <a:tcPr marL="3321" marR="3321" marT="33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Установка Арт.объектов</a:t>
                      </a:r>
                    </a:p>
                  </a:txBody>
                  <a:tcPr marL="3321" marR="3321" marT="33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45937"/>
                  </a:ext>
                </a:extLst>
              </a:tr>
              <a:tr h="2988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Скамья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Урна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на детских площадках МАФ (качели, карусели, песочницы, спортивные МАФ и пр.)</a:t>
                      </a:r>
                    </a:p>
                  </a:txBody>
                  <a:tcPr marL="3321" marR="3321" marT="332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игровых городков (комплекс)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 оборудования </a:t>
                      </a:r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workout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пог.м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тыс.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пог.м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044790"/>
                  </a:ext>
                </a:extLst>
              </a:tr>
              <a:tr h="1620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Стоимость,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 руб.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481365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420 480,95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52 929,57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435706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121 371,00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64 860,00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1 840 687,86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195321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216 234,50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75 670,00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808 600,65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129 505,84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841 228,22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089501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40 457,00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21 620,00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433425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216 234,50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75 670,00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1 070 151,59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1 346 926,00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129 505,84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82,00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1 118 933,50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008964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40 457,00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21 620,00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939392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1 777 256,00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665 620,00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15 971 713,82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2 902 669,00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1 985 732,37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3 646 617,36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126 656,08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960934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80 914,00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86 480,00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1 539 355,50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249987"/>
                  </a:ext>
                </a:extLst>
              </a:tr>
              <a:tr h="167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202 285,00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108 100,00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457 787,64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2 495 920,90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3 831 784,14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362 989,12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94648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202 285,00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108 100,00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3 458 021,71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9 381 148,00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3 290 544,45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388 996,02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059805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824 974,47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42770"/>
                  </a:ext>
                </a:extLst>
              </a:tr>
              <a:tr h="1726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121787"/>
                  </a:ext>
                </a:extLst>
              </a:tr>
              <a:tr h="148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2 897 494,00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1 227 740,00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22 847 843,27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13 630 743,00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5 276 276,82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2 946 483,20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2 495 920,90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3 646 617,36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420 480,95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82,00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1 118 933,50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3 831 784,14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52 929,57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816</a:t>
                      </a:r>
                    </a:p>
                  </a:txBody>
                  <a:tcPr marL="3321" marR="3321" marT="33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2 155 847,89</a:t>
                      </a:r>
                    </a:p>
                  </a:txBody>
                  <a:tcPr marL="3321" marR="3321" marT="33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2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82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2AF1D6-6D98-4244-B16E-ADE06A61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56" y="1236763"/>
            <a:ext cx="8990201" cy="50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86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10C6C3-4D51-42FF-8CE1-6E69CC44B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28" y="1062333"/>
            <a:ext cx="10318190" cy="55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4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DFCB63-1C18-4E3A-A755-44254685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71" y="1187492"/>
            <a:ext cx="9859903" cy="53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45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A067A-6CFD-4F00-BF6B-8A2A705C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57" y="1080922"/>
            <a:ext cx="10567770" cy="56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72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3B8D85-9219-4A37-99B8-626DB9B2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42" y="650035"/>
            <a:ext cx="9610335" cy="61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3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30396-EE54-4073-B6D8-47A76C4C8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09" y="667095"/>
            <a:ext cx="8552381" cy="5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7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4729" y="297861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901571-B499-4006-B95D-A9E3B199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903" y="1313778"/>
            <a:ext cx="4717131" cy="39158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37DDD9-2B6A-46A7-9092-B12CCB230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10" y="2377439"/>
            <a:ext cx="6195732" cy="27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6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C8D1C-A6A5-4BA5-A792-6D712E04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02" y="645356"/>
            <a:ext cx="9251291" cy="59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5" y="126815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B7ED84-80FD-4446-9CFF-84A6B18A5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642" y="653604"/>
            <a:ext cx="9400273" cy="60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9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4729" y="297861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17, корп.3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47BF2-9C50-4F9C-B193-3A3ACF1CD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354" y="992126"/>
            <a:ext cx="6497619" cy="56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9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895A7-CE15-4B00-AAC9-DE538ABE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743203"/>
            <a:ext cx="6463375" cy="5902204"/>
          </a:xfrm>
          <a:prstGeom prst="rect">
            <a:avLst/>
          </a:prstGeom>
        </p:spPr>
      </p:pic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799582C9-899D-45A5-8658-23FE90A1E274}"/>
              </a:ext>
            </a:extLst>
          </p:cNvPr>
          <p:cNvSpPr/>
          <p:nvPr/>
        </p:nvSpPr>
        <p:spPr>
          <a:xfrm>
            <a:off x="5592932" y="2645546"/>
            <a:ext cx="2663301" cy="1882066"/>
          </a:xfrm>
          <a:custGeom>
            <a:avLst/>
            <a:gdLst>
              <a:gd name="connsiteX0" fmla="*/ 1491449 w 2663301"/>
              <a:gd name="connsiteY0" fmla="*/ 1802167 h 1882066"/>
              <a:gd name="connsiteX1" fmla="*/ 790113 w 2663301"/>
              <a:gd name="connsiteY1" fmla="*/ 1526959 h 1882066"/>
              <a:gd name="connsiteX2" fmla="*/ 861134 w 2663301"/>
              <a:gd name="connsiteY2" fmla="*/ 1358283 h 1882066"/>
              <a:gd name="connsiteX3" fmla="*/ 0 w 2663301"/>
              <a:gd name="connsiteY3" fmla="*/ 967666 h 1882066"/>
              <a:gd name="connsiteX4" fmla="*/ 426128 w 2663301"/>
              <a:gd name="connsiteY4" fmla="*/ 0 h 1882066"/>
              <a:gd name="connsiteX5" fmla="*/ 1162975 w 2663301"/>
              <a:gd name="connsiteY5" fmla="*/ 301841 h 1882066"/>
              <a:gd name="connsiteX6" fmla="*/ 1482571 w 2663301"/>
              <a:gd name="connsiteY6" fmla="*/ 275208 h 1882066"/>
              <a:gd name="connsiteX7" fmla="*/ 1526959 w 2663301"/>
              <a:gd name="connsiteY7" fmla="*/ 186431 h 1882066"/>
              <a:gd name="connsiteX8" fmla="*/ 2175029 w 2663301"/>
              <a:gd name="connsiteY8" fmla="*/ 426128 h 1882066"/>
              <a:gd name="connsiteX9" fmla="*/ 2663301 w 2663301"/>
              <a:gd name="connsiteY9" fmla="*/ 1491449 h 1882066"/>
              <a:gd name="connsiteX10" fmla="*/ 2166152 w 2663301"/>
              <a:gd name="connsiteY10" fmla="*/ 1287262 h 1882066"/>
              <a:gd name="connsiteX11" fmla="*/ 2166152 w 2663301"/>
              <a:gd name="connsiteY11" fmla="*/ 1287262 h 1882066"/>
              <a:gd name="connsiteX12" fmla="*/ 2166152 w 2663301"/>
              <a:gd name="connsiteY12" fmla="*/ 1340528 h 1882066"/>
              <a:gd name="connsiteX13" fmla="*/ 1908699 w 2663301"/>
              <a:gd name="connsiteY13" fmla="*/ 1251751 h 1882066"/>
              <a:gd name="connsiteX14" fmla="*/ 1642369 w 2663301"/>
              <a:gd name="connsiteY14" fmla="*/ 1882066 h 1882066"/>
              <a:gd name="connsiteX15" fmla="*/ 1491449 w 2663301"/>
              <a:gd name="connsiteY15" fmla="*/ 1802167 h 188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63301" h="1882066">
                <a:moveTo>
                  <a:pt x="1491449" y="1802167"/>
                </a:moveTo>
                <a:lnTo>
                  <a:pt x="790113" y="1526959"/>
                </a:lnTo>
                <a:lnTo>
                  <a:pt x="861134" y="1358283"/>
                </a:lnTo>
                <a:lnTo>
                  <a:pt x="0" y="967666"/>
                </a:lnTo>
                <a:lnTo>
                  <a:pt x="426128" y="0"/>
                </a:lnTo>
                <a:lnTo>
                  <a:pt x="1162975" y="301841"/>
                </a:lnTo>
                <a:lnTo>
                  <a:pt x="1482571" y="275208"/>
                </a:lnTo>
                <a:lnTo>
                  <a:pt x="1526959" y="186431"/>
                </a:lnTo>
                <a:lnTo>
                  <a:pt x="2175029" y="426128"/>
                </a:lnTo>
                <a:lnTo>
                  <a:pt x="2663301" y="1491449"/>
                </a:lnTo>
                <a:lnTo>
                  <a:pt x="2166152" y="1287262"/>
                </a:lnTo>
                <a:lnTo>
                  <a:pt x="2166152" y="1287262"/>
                </a:lnTo>
                <a:lnTo>
                  <a:pt x="2166152" y="1340528"/>
                </a:lnTo>
                <a:lnTo>
                  <a:pt x="1908699" y="1251751"/>
                </a:lnTo>
                <a:lnTo>
                  <a:pt x="1642369" y="1882066"/>
                </a:lnTo>
                <a:lnTo>
                  <a:pt x="1491449" y="1802167"/>
                </a:lnTo>
                <a:close/>
              </a:path>
            </a:pathLst>
          </a:custGeom>
          <a:solidFill>
            <a:srgbClr val="CC99FF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  <a:solidFill>
                <a:srgbClr val="CC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89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C1FA7-432F-4409-8D1C-BEB92CB9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577" y="821081"/>
            <a:ext cx="5453204" cy="5870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228628-2099-430E-8F4D-36C6531FC12D}"/>
              </a:ext>
            </a:extLst>
          </p:cNvPr>
          <p:cNvSpPr txBox="1"/>
          <p:nvPr/>
        </p:nvSpPr>
        <p:spPr>
          <a:xfrm>
            <a:off x="2454729" y="297861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19, корп.1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2D5C7C60-6304-49AF-8722-D8FB3D4C00DD}"/>
              </a:ext>
            </a:extLst>
          </p:cNvPr>
          <p:cNvSpPr/>
          <p:nvPr/>
        </p:nvSpPr>
        <p:spPr>
          <a:xfrm>
            <a:off x="4163209" y="1409252"/>
            <a:ext cx="3012142" cy="2043953"/>
          </a:xfrm>
          <a:custGeom>
            <a:avLst/>
            <a:gdLst>
              <a:gd name="connsiteX0" fmla="*/ 0 w 3012142"/>
              <a:gd name="connsiteY0" fmla="*/ 0 h 2043953"/>
              <a:gd name="connsiteX1" fmla="*/ 3012142 w 3012142"/>
              <a:gd name="connsiteY1" fmla="*/ 1226372 h 2043953"/>
              <a:gd name="connsiteX2" fmla="*/ 2657139 w 3012142"/>
              <a:gd name="connsiteY2" fmla="*/ 2043953 h 2043953"/>
              <a:gd name="connsiteX3" fmla="*/ 2431229 w 3012142"/>
              <a:gd name="connsiteY3" fmla="*/ 1957892 h 2043953"/>
              <a:gd name="connsiteX4" fmla="*/ 2463502 w 3012142"/>
              <a:gd name="connsiteY4" fmla="*/ 1882588 h 2043953"/>
              <a:gd name="connsiteX5" fmla="*/ 2033196 w 3012142"/>
              <a:gd name="connsiteY5" fmla="*/ 1721223 h 2043953"/>
              <a:gd name="connsiteX6" fmla="*/ 1635163 w 3012142"/>
              <a:gd name="connsiteY6" fmla="*/ 1957892 h 2043953"/>
              <a:gd name="connsiteX7" fmla="*/ 935916 w 3012142"/>
              <a:gd name="connsiteY7" fmla="*/ 1602889 h 2043953"/>
              <a:gd name="connsiteX8" fmla="*/ 785309 w 3012142"/>
              <a:gd name="connsiteY8" fmla="*/ 1344706 h 2043953"/>
              <a:gd name="connsiteX9" fmla="*/ 86062 w 3012142"/>
              <a:gd name="connsiteY9" fmla="*/ 1237129 h 2043953"/>
              <a:gd name="connsiteX10" fmla="*/ 0 w 3012142"/>
              <a:gd name="connsiteY10" fmla="*/ 0 h 204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2142" h="2043953">
                <a:moveTo>
                  <a:pt x="0" y="0"/>
                </a:moveTo>
                <a:lnTo>
                  <a:pt x="3012142" y="1226372"/>
                </a:lnTo>
                <a:lnTo>
                  <a:pt x="2657139" y="2043953"/>
                </a:lnTo>
                <a:lnTo>
                  <a:pt x="2431229" y="1957892"/>
                </a:lnTo>
                <a:lnTo>
                  <a:pt x="2463502" y="1882588"/>
                </a:lnTo>
                <a:lnTo>
                  <a:pt x="2033196" y="1721223"/>
                </a:lnTo>
                <a:lnTo>
                  <a:pt x="1635163" y="1957892"/>
                </a:lnTo>
                <a:lnTo>
                  <a:pt x="935916" y="1602889"/>
                </a:lnTo>
                <a:lnTo>
                  <a:pt x="785309" y="1344706"/>
                </a:lnTo>
                <a:lnTo>
                  <a:pt x="86062" y="1237129"/>
                </a:lnTo>
                <a:lnTo>
                  <a:pt x="0" y="0"/>
                </a:lnTo>
                <a:close/>
              </a:path>
            </a:pathLst>
          </a:custGeom>
          <a:solidFill>
            <a:srgbClr val="CC99FF">
              <a:alpha val="37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859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80" y="126816"/>
            <a:ext cx="770900" cy="9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EE989C-52E5-4588-A92A-BC96D7A118B5}"/>
              </a:ext>
            </a:extLst>
          </p:cNvPr>
          <p:cNvSpPr txBox="1"/>
          <p:nvPr/>
        </p:nvSpPr>
        <p:spPr>
          <a:xfrm>
            <a:off x="2995204" y="127650"/>
            <a:ext cx="689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19,корп.1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15530-23B0-4C92-97DC-82192A6EF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45" y="989424"/>
            <a:ext cx="9013972" cy="52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8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683" y="197842"/>
            <a:ext cx="871021" cy="101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6080" y="245147"/>
            <a:ext cx="451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19 кор.1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Установка МАФ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B16D28-6326-47DC-8BAE-6F075ED2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27" y="1520197"/>
            <a:ext cx="4047619" cy="2580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7AF0ED-108D-4267-A0F9-412CD339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594" y="1636534"/>
            <a:ext cx="2771429" cy="25809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D79534-BAD2-49B6-BE6D-F5AC29EC3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080" y="4333822"/>
            <a:ext cx="4408229" cy="22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07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C1FA7-432F-4409-8D1C-BEB92CB9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577" y="821081"/>
            <a:ext cx="5453204" cy="58701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228628-2099-430E-8F4D-36C6531FC12D}"/>
              </a:ext>
            </a:extLst>
          </p:cNvPr>
          <p:cNvSpPr txBox="1"/>
          <p:nvPr/>
        </p:nvSpPr>
        <p:spPr>
          <a:xfrm>
            <a:off x="2454729" y="297861"/>
            <a:ext cx="74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19, корп.2</a:t>
            </a: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1DC727FF-7B5F-4AB9-A5E3-C3A890512692}"/>
              </a:ext>
            </a:extLst>
          </p:cNvPr>
          <p:cNvSpPr/>
          <p:nvPr/>
        </p:nvSpPr>
        <p:spPr>
          <a:xfrm>
            <a:off x="4260028" y="2710927"/>
            <a:ext cx="3496236" cy="2581835"/>
          </a:xfrm>
          <a:custGeom>
            <a:avLst/>
            <a:gdLst>
              <a:gd name="connsiteX0" fmla="*/ 0 w 3496236"/>
              <a:gd name="connsiteY0" fmla="*/ 64546 h 2581835"/>
              <a:gd name="connsiteX1" fmla="*/ 688490 w 3496236"/>
              <a:gd name="connsiteY1" fmla="*/ 0 h 2581835"/>
              <a:gd name="connsiteX2" fmla="*/ 753036 w 3496236"/>
              <a:gd name="connsiteY2" fmla="*/ 193638 h 2581835"/>
              <a:gd name="connsiteX3" fmla="*/ 849854 w 3496236"/>
              <a:gd name="connsiteY3" fmla="*/ 301214 h 2581835"/>
              <a:gd name="connsiteX4" fmla="*/ 1559859 w 3496236"/>
              <a:gd name="connsiteY4" fmla="*/ 645459 h 2581835"/>
              <a:gd name="connsiteX5" fmla="*/ 1925619 w 3496236"/>
              <a:gd name="connsiteY5" fmla="*/ 419548 h 2581835"/>
              <a:gd name="connsiteX6" fmla="*/ 2581836 w 3496236"/>
              <a:gd name="connsiteY6" fmla="*/ 742278 h 2581835"/>
              <a:gd name="connsiteX7" fmla="*/ 2431228 w 3496236"/>
              <a:gd name="connsiteY7" fmla="*/ 1151068 h 2581835"/>
              <a:gd name="connsiteX8" fmla="*/ 3496236 w 3496236"/>
              <a:gd name="connsiteY8" fmla="*/ 1613647 h 2581835"/>
              <a:gd name="connsiteX9" fmla="*/ 3022899 w 3496236"/>
              <a:gd name="connsiteY9" fmla="*/ 2581835 h 2581835"/>
              <a:gd name="connsiteX10" fmla="*/ 2022438 w 3496236"/>
              <a:gd name="connsiteY10" fmla="*/ 2119257 h 2581835"/>
              <a:gd name="connsiteX11" fmla="*/ 1688951 w 3496236"/>
              <a:gd name="connsiteY11" fmla="*/ 1721224 h 2581835"/>
              <a:gd name="connsiteX12" fmla="*/ 1129553 w 3496236"/>
              <a:gd name="connsiteY12" fmla="*/ 1506071 h 2581835"/>
              <a:gd name="connsiteX13" fmla="*/ 1376979 w 3496236"/>
              <a:gd name="connsiteY13" fmla="*/ 1000461 h 2581835"/>
              <a:gd name="connsiteX14" fmla="*/ 32273 w 3496236"/>
              <a:gd name="connsiteY14" fmla="*/ 656217 h 2581835"/>
              <a:gd name="connsiteX15" fmla="*/ 0 w 3496236"/>
              <a:gd name="connsiteY15" fmla="*/ 64546 h 25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96236" h="2581835">
                <a:moveTo>
                  <a:pt x="0" y="64546"/>
                </a:moveTo>
                <a:lnTo>
                  <a:pt x="688490" y="0"/>
                </a:lnTo>
                <a:lnTo>
                  <a:pt x="753036" y="193638"/>
                </a:lnTo>
                <a:lnTo>
                  <a:pt x="849854" y="301214"/>
                </a:lnTo>
                <a:lnTo>
                  <a:pt x="1559859" y="645459"/>
                </a:lnTo>
                <a:lnTo>
                  <a:pt x="1925619" y="419548"/>
                </a:lnTo>
                <a:lnTo>
                  <a:pt x="2581836" y="742278"/>
                </a:lnTo>
                <a:lnTo>
                  <a:pt x="2431228" y="1151068"/>
                </a:lnTo>
                <a:lnTo>
                  <a:pt x="3496236" y="1613647"/>
                </a:lnTo>
                <a:lnTo>
                  <a:pt x="3022899" y="2581835"/>
                </a:lnTo>
                <a:lnTo>
                  <a:pt x="2022438" y="2119257"/>
                </a:lnTo>
                <a:lnTo>
                  <a:pt x="1688951" y="1721224"/>
                </a:lnTo>
                <a:lnTo>
                  <a:pt x="1129553" y="1506071"/>
                </a:lnTo>
                <a:lnTo>
                  <a:pt x="1376979" y="1000461"/>
                </a:lnTo>
                <a:lnTo>
                  <a:pt x="32273" y="656217"/>
                </a:lnTo>
                <a:lnTo>
                  <a:pt x="0" y="64546"/>
                </a:lnTo>
                <a:close/>
              </a:path>
            </a:pathLst>
          </a:custGeom>
          <a:solidFill>
            <a:srgbClr val="CC99FF">
              <a:alpha val="55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44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80" y="126816"/>
            <a:ext cx="770900" cy="9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5204" y="127650"/>
            <a:ext cx="689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19,корп.2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47F304-BC39-4FD0-B3B1-4D426CB73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79" y="835536"/>
            <a:ext cx="9017723" cy="58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25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80" y="126816"/>
            <a:ext cx="770900" cy="9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5204" y="127650"/>
            <a:ext cx="689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19,корп.2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A83BAD-E196-49E7-AE82-DB9D77ED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677" y="835536"/>
            <a:ext cx="9308296" cy="57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36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683" y="197842"/>
            <a:ext cx="871021" cy="101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6080" y="245147"/>
            <a:ext cx="451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19 кор.2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Планируется Установка МАФ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006E23-3EDC-4F13-87CE-4D1EC202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68" y="5282844"/>
            <a:ext cx="1765301" cy="11777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B99703-0FBA-4CF9-8966-6EC460D6C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5" t="12099" r="14804" b="4600"/>
          <a:stretch/>
        </p:blipFill>
        <p:spPr bwMode="auto">
          <a:xfrm>
            <a:off x="6735341" y="5282844"/>
            <a:ext cx="569574" cy="10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 R1002">
            <a:extLst>
              <a:ext uri="{FF2B5EF4-FFF2-40B4-BE49-F238E27FC236}">
                <a16:creationId xmlns:a16="http://schemas.microsoft.com/office/drawing/2014/main" id="{21384804-96E3-4F57-9C6A-FEC550624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8" b="26689"/>
          <a:stretch/>
        </p:blipFill>
        <p:spPr bwMode="auto">
          <a:xfrm>
            <a:off x="9387514" y="2777316"/>
            <a:ext cx="2659190" cy="114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D7B347-B423-4292-8AD0-2FD5D5568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4" b="22320"/>
          <a:stretch/>
        </p:blipFill>
        <p:spPr bwMode="auto">
          <a:xfrm>
            <a:off x="5044954" y="1299082"/>
            <a:ext cx="4519921" cy="29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98F9C1-80AE-41B3-80A9-A4DB80390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8" y="1215782"/>
            <a:ext cx="4299202" cy="52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2" y="4404088"/>
            <a:ext cx="4111033" cy="20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2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5473" y="219983"/>
            <a:ext cx="6406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19, корп. 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3FC51A-5C58-4911-A2DC-503EDCCF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53" y="743203"/>
            <a:ext cx="5859680" cy="5870116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70B942F2-F5E8-4C35-8B5A-44BA33B12C0E}"/>
              </a:ext>
            </a:extLst>
          </p:cNvPr>
          <p:cNvSpPr/>
          <p:nvPr/>
        </p:nvSpPr>
        <p:spPr>
          <a:xfrm>
            <a:off x="3840480" y="3119718"/>
            <a:ext cx="2312894" cy="2431228"/>
          </a:xfrm>
          <a:custGeom>
            <a:avLst/>
            <a:gdLst>
              <a:gd name="connsiteX0" fmla="*/ 0 w 2312894"/>
              <a:gd name="connsiteY0" fmla="*/ 0 h 2431228"/>
              <a:gd name="connsiteX1" fmla="*/ 1441525 w 2312894"/>
              <a:gd name="connsiteY1" fmla="*/ 580913 h 2431228"/>
              <a:gd name="connsiteX2" fmla="*/ 1290918 w 2312894"/>
              <a:gd name="connsiteY2" fmla="*/ 839096 h 2431228"/>
              <a:gd name="connsiteX3" fmla="*/ 2312894 w 2312894"/>
              <a:gd name="connsiteY3" fmla="*/ 1258644 h 2431228"/>
              <a:gd name="connsiteX4" fmla="*/ 1861073 w 2312894"/>
              <a:gd name="connsiteY4" fmla="*/ 2162287 h 2431228"/>
              <a:gd name="connsiteX5" fmla="*/ 1710466 w 2312894"/>
              <a:gd name="connsiteY5" fmla="*/ 2312894 h 2431228"/>
              <a:gd name="connsiteX6" fmla="*/ 1118795 w 2312894"/>
              <a:gd name="connsiteY6" fmla="*/ 2431228 h 2431228"/>
              <a:gd name="connsiteX7" fmla="*/ 161365 w 2312894"/>
              <a:gd name="connsiteY7" fmla="*/ 2237590 h 2431228"/>
              <a:gd name="connsiteX8" fmla="*/ 0 w 2312894"/>
              <a:gd name="connsiteY8" fmla="*/ 0 h 243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894" h="2431228">
                <a:moveTo>
                  <a:pt x="0" y="0"/>
                </a:moveTo>
                <a:lnTo>
                  <a:pt x="1441525" y="580913"/>
                </a:lnTo>
                <a:lnTo>
                  <a:pt x="1290918" y="839096"/>
                </a:lnTo>
                <a:lnTo>
                  <a:pt x="2312894" y="1258644"/>
                </a:lnTo>
                <a:lnTo>
                  <a:pt x="1861073" y="2162287"/>
                </a:lnTo>
                <a:lnTo>
                  <a:pt x="1710466" y="2312894"/>
                </a:lnTo>
                <a:lnTo>
                  <a:pt x="1118795" y="2431228"/>
                </a:lnTo>
                <a:lnTo>
                  <a:pt x="161365" y="2237590"/>
                </a:lnTo>
                <a:lnTo>
                  <a:pt x="0" y="0"/>
                </a:lnTo>
                <a:close/>
              </a:path>
            </a:pathLst>
          </a:custGeom>
          <a:solidFill>
            <a:srgbClr val="CC99FF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16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933" y="56897"/>
            <a:ext cx="776040" cy="90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3719" y="-159302"/>
            <a:ext cx="678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19, корп.3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E2668D-34F9-4A65-ACD6-D587BD7BF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3" y="856361"/>
            <a:ext cx="10361679" cy="58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85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6" y="126815"/>
            <a:ext cx="6486762" cy="9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Ул. Старобитцевская, дом 19, корп.3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малых архитектурных форм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BC7964-C5F3-4842-B492-3A28B4803C6C}"/>
              </a:ext>
            </a:extLst>
          </p:cNvPr>
          <p:cNvPicPr/>
          <p:nvPr/>
        </p:nvPicPr>
        <p:blipFill rotWithShape="1">
          <a:blip r:embed="rId3"/>
          <a:srcRect l="2642"/>
          <a:stretch/>
        </p:blipFill>
        <p:spPr bwMode="auto">
          <a:xfrm>
            <a:off x="1774115" y="992126"/>
            <a:ext cx="8039188" cy="558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6928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880" y="126816"/>
            <a:ext cx="783225" cy="91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7956" y="26488"/>
            <a:ext cx="5233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59DD6-A3D7-4EA9-90FA-D16D883B3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39" y="4004694"/>
            <a:ext cx="4934559" cy="2558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BFCD58-95AC-4871-8307-B61CBD0C7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3"/>
          <a:stretch/>
        </p:blipFill>
        <p:spPr>
          <a:xfrm>
            <a:off x="6319210" y="1126638"/>
            <a:ext cx="4374829" cy="26885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FB97F8-4328-488C-BF0E-2A71B0215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40" y="1126637"/>
            <a:ext cx="4934560" cy="27137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810298-3A30-4836-9D6F-81362F12D8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1"/>
          <a:stretch/>
        </p:blipFill>
        <p:spPr>
          <a:xfrm>
            <a:off x="6319211" y="4004694"/>
            <a:ext cx="4374830" cy="25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5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6" y="126815"/>
            <a:ext cx="6486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19, корп.3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малых архитектурных форм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5B95A-07CD-4CEC-A5FC-08816E5D8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81" y="1146849"/>
            <a:ext cx="11293312" cy="49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67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0" y="126816"/>
            <a:ext cx="740420" cy="86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2156" y="126815"/>
            <a:ext cx="6486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19, корп.3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малых архитектурных форм</a:t>
            </a:r>
          </a:p>
        </p:txBody>
      </p:sp>
      <p:pic>
        <p:nvPicPr>
          <p:cNvPr id="27" name="Рисунок 26" descr="Песочный дворик">
            <a:extLst>
              <a:ext uri="{FF2B5EF4-FFF2-40B4-BE49-F238E27FC236}">
                <a16:creationId xmlns:a16="http://schemas.microsoft.com/office/drawing/2014/main" id="{A0A07068-60BC-43E4-8D1B-969549E070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13386" r="20024" b="12331"/>
          <a:stretch/>
        </p:blipFill>
        <p:spPr bwMode="auto">
          <a:xfrm>
            <a:off x="375821" y="4540438"/>
            <a:ext cx="2530777" cy="20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FEA42F-F4C3-43AE-976D-345300AEA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13" y="1141143"/>
            <a:ext cx="4301867" cy="30359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DAE72-0909-42F4-BBAD-04B5E944A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67" y="1268382"/>
            <a:ext cx="6076190" cy="30857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A557FE-20BA-40DF-B130-0E3F09955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567" y="4924750"/>
            <a:ext cx="3245928" cy="1798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843E2C-116B-4108-9CEA-3B88314AFE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157" y="2467764"/>
            <a:ext cx="1315355" cy="14477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35562E-79A5-415B-9DD8-B70DF850A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1069" y="4989278"/>
            <a:ext cx="3107719" cy="145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2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2, корп.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57785-1F58-4F97-99AF-AF66FDE56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60" y="979362"/>
            <a:ext cx="6728352" cy="5259340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8616E1DC-4502-4191-95DC-C2C7F091D797}"/>
              </a:ext>
            </a:extLst>
          </p:cNvPr>
          <p:cNvSpPr/>
          <p:nvPr/>
        </p:nvSpPr>
        <p:spPr>
          <a:xfrm>
            <a:off x="3689873" y="1129553"/>
            <a:ext cx="5357308" cy="4518212"/>
          </a:xfrm>
          <a:custGeom>
            <a:avLst/>
            <a:gdLst>
              <a:gd name="connsiteX0" fmla="*/ 1215614 w 5357308"/>
              <a:gd name="connsiteY0" fmla="*/ 0 h 4518212"/>
              <a:gd name="connsiteX1" fmla="*/ 5357308 w 5357308"/>
              <a:gd name="connsiteY1" fmla="*/ 1861073 h 4518212"/>
              <a:gd name="connsiteX2" fmla="*/ 4270786 w 5357308"/>
              <a:gd name="connsiteY2" fmla="*/ 4518212 h 4518212"/>
              <a:gd name="connsiteX3" fmla="*/ 0 w 5357308"/>
              <a:gd name="connsiteY3" fmla="*/ 2635623 h 4518212"/>
              <a:gd name="connsiteX4" fmla="*/ 1215614 w 5357308"/>
              <a:gd name="connsiteY4" fmla="*/ 0 h 451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7308" h="4518212">
                <a:moveTo>
                  <a:pt x="1215614" y="0"/>
                </a:moveTo>
                <a:lnTo>
                  <a:pt x="5357308" y="1861073"/>
                </a:lnTo>
                <a:lnTo>
                  <a:pt x="4270786" y="4518212"/>
                </a:lnTo>
                <a:lnTo>
                  <a:pt x="0" y="2635623"/>
                </a:lnTo>
                <a:lnTo>
                  <a:pt x="1215614" y="0"/>
                </a:lnTo>
                <a:close/>
              </a:path>
            </a:pathLst>
          </a:custGeom>
          <a:solidFill>
            <a:srgbClr val="CC99F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60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130" y="126816"/>
            <a:ext cx="839850" cy="98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3" y="281538"/>
            <a:ext cx="811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2,корп.2 ремонт дорожно-тропиночной сети с заменой бортового камня</a:t>
            </a:r>
          </a:p>
        </p:txBody>
      </p:sp>
      <p:pic>
        <p:nvPicPr>
          <p:cNvPr id="5" name="Рисунок 4" descr="C:\Users\89068934\Desktop\ФОТО для АБП\Грина 28 к,1\e61df1ff-3f6f-4584-80ca-490a3a18d8de.jpg">
            <a:extLst>
              <a:ext uri="{FF2B5EF4-FFF2-40B4-BE49-F238E27FC236}">
                <a16:creationId xmlns:a16="http://schemas.microsoft.com/office/drawing/2014/main" id="{12CD94D9-6399-43F0-84EF-45630C57F45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443" r="-482" b="2887"/>
          <a:stretch/>
        </p:blipFill>
        <p:spPr bwMode="auto">
          <a:xfrm>
            <a:off x="1444236" y="1112535"/>
            <a:ext cx="4020650" cy="5463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89068934\Desktop\ФОТО для АБП\Старобицевская 7\IMG_1049.jpeg">
            <a:extLst>
              <a:ext uri="{FF2B5EF4-FFF2-40B4-BE49-F238E27FC236}">
                <a16:creationId xmlns:a16="http://schemas.microsoft.com/office/drawing/2014/main" id="{400826D7-5347-4FCB-9D1E-5DBFC697D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8978" r="15191" b="26176"/>
          <a:stretch/>
        </p:blipFill>
        <p:spPr bwMode="auto">
          <a:xfrm>
            <a:off x="6526142" y="1112535"/>
            <a:ext cx="3406522" cy="54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265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8, корп.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91F55-FA35-4720-B7CC-E02DF7289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09" y="979362"/>
            <a:ext cx="5420843" cy="5446656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AA5ECB1-F709-4C4A-8684-417340FAFACE}"/>
              </a:ext>
            </a:extLst>
          </p:cNvPr>
          <p:cNvSpPr/>
          <p:nvPr/>
        </p:nvSpPr>
        <p:spPr>
          <a:xfrm>
            <a:off x="3560781" y="1054249"/>
            <a:ext cx="4862457" cy="3722146"/>
          </a:xfrm>
          <a:custGeom>
            <a:avLst/>
            <a:gdLst>
              <a:gd name="connsiteX0" fmla="*/ 677732 w 4862457"/>
              <a:gd name="connsiteY0" fmla="*/ 935916 h 3722146"/>
              <a:gd name="connsiteX1" fmla="*/ 0 w 4862457"/>
              <a:gd name="connsiteY1" fmla="*/ 2398956 h 3722146"/>
              <a:gd name="connsiteX2" fmla="*/ 3410174 w 4862457"/>
              <a:gd name="connsiteY2" fmla="*/ 3722146 h 3722146"/>
              <a:gd name="connsiteX3" fmla="*/ 4862457 w 4862457"/>
              <a:gd name="connsiteY3" fmla="*/ 290457 h 3722146"/>
              <a:gd name="connsiteX4" fmla="*/ 3851238 w 4862457"/>
              <a:gd name="connsiteY4" fmla="*/ 0 h 3722146"/>
              <a:gd name="connsiteX5" fmla="*/ 2947595 w 4862457"/>
              <a:gd name="connsiteY5" fmla="*/ 1775012 h 3722146"/>
              <a:gd name="connsiteX6" fmla="*/ 677732 w 4862457"/>
              <a:gd name="connsiteY6" fmla="*/ 935916 h 372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2457" h="3722146">
                <a:moveTo>
                  <a:pt x="677732" y="935916"/>
                </a:moveTo>
                <a:lnTo>
                  <a:pt x="0" y="2398956"/>
                </a:lnTo>
                <a:lnTo>
                  <a:pt x="3410174" y="3722146"/>
                </a:lnTo>
                <a:lnTo>
                  <a:pt x="4862457" y="290457"/>
                </a:lnTo>
                <a:lnTo>
                  <a:pt x="3851238" y="0"/>
                </a:lnTo>
                <a:lnTo>
                  <a:pt x="2947595" y="1775012"/>
                </a:lnTo>
                <a:lnTo>
                  <a:pt x="677732" y="935916"/>
                </a:lnTo>
                <a:close/>
              </a:path>
            </a:pathLst>
          </a:custGeom>
          <a:solidFill>
            <a:srgbClr val="CC99FF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45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762" y="126816"/>
            <a:ext cx="813217" cy="9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9253" y="281538"/>
            <a:ext cx="8111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дом 8,корп.2 ремонт дорожно-тропиночной сети с заменой бортового камня</a:t>
            </a:r>
          </a:p>
        </p:txBody>
      </p:sp>
      <p:pic>
        <p:nvPicPr>
          <p:cNvPr id="5" name="Picture 2" descr="C:\Users\89068934\Desktop\ФОТО для АБП\Ратная д.8-2\9da27bd7-b48d-4a30-ae02-da7088ef1aae.jpg">
            <a:extLst>
              <a:ext uri="{FF2B5EF4-FFF2-40B4-BE49-F238E27FC236}">
                <a16:creationId xmlns:a16="http://schemas.microsoft.com/office/drawing/2014/main" id="{FCE5D192-317E-4DFF-BFB9-D45F6CE1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704" y="1275997"/>
            <a:ext cx="3967182" cy="51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89068934\Desktop\ФОТО для АБП\Ратная д.8-2\216ae438-77de-40f7-9da1-fe4d9b22a726.jpg">
            <a:extLst>
              <a:ext uri="{FF2B5EF4-FFF2-40B4-BE49-F238E27FC236}">
                <a16:creationId xmlns:a16="http://schemas.microsoft.com/office/drawing/2014/main" id="{8C87E2E5-2566-49E7-8CF9-3D037D42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8941" y="1275997"/>
            <a:ext cx="3960441" cy="51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A34ACC-66FD-4CD3-B7DD-542326C9D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72" y="1089388"/>
            <a:ext cx="5536624" cy="34014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1" y="197842"/>
            <a:ext cx="1211908" cy="86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683" y="197842"/>
            <a:ext cx="871021" cy="101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7749" y="397896"/>
            <a:ext cx="805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9- Установка МАФ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8E723D-A745-4836-85CC-E7FA294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230" y="4345601"/>
            <a:ext cx="2565453" cy="21145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8457E3-7218-44B8-A4DB-F197787E5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51" y="4905315"/>
            <a:ext cx="2384011" cy="15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DF8C75-30AB-4D8E-838C-61E833238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24367" r="20362" b="23077"/>
          <a:stretch/>
        </p:blipFill>
        <p:spPr bwMode="auto">
          <a:xfrm>
            <a:off x="1839749" y="4699785"/>
            <a:ext cx="1724834" cy="15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50A067-91EF-4EAD-97F3-EA891ECEA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21405" r="10369" b="24414"/>
          <a:stretch/>
        </p:blipFill>
        <p:spPr bwMode="auto">
          <a:xfrm>
            <a:off x="357045" y="2565647"/>
            <a:ext cx="2871770" cy="19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5A33EF-745E-40D4-BEF8-79B7AC7E5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21500" r="27038" b="23554"/>
          <a:stretch/>
        </p:blipFill>
        <p:spPr bwMode="auto">
          <a:xfrm>
            <a:off x="9416529" y="2028624"/>
            <a:ext cx="2419555" cy="17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3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888" y="126816"/>
            <a:ext cx="729498" cy="8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6966" y="219983"/>
            <a:ext cx="657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дом 15, корп. 1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DE79891-1EF4-44EB-9C9D-7D635A59A465}"/>
              </a:ext>
            </a:extLst>
          </p:cNvPr>
          <p:cNvSpPr/>
          <p:nvPr/>
        </p:nvSpPr>
        <p:spPr>
          <a:xfrm>
            <a:off x="444614" y="281538"/>
            <a:ext cx="149274" cy="124905"/>
          </a:xfrm>
          <a:prstGeom prst="rect">
            <a:avLst/>
          </a:prstGeom>
          <a:solidFill>
            <a:srgbClr val="D3B5E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91A515-B6E2-4591-9DA0-E0AC3D91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967" y="881708"/>
            <a:ext cx="6290822" cy="5756309"/>
          </a:xfrm>
          <a:prstGeom prst="rect">
            <a:avLst/>
          </a:prstGeom>
        </p:spPr>
      </p:pic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317F5846-A0AE-4483-92B9-2FCF434EE657}"/>
              </a:ext>
            </a:extLst>
          </p:cNvPr>
          <p:cNvSpPr/>
          <p:nvPr/>
        </p:nvSpPr>
        <p:spPr>
          <a:xfrm>
            <a:off x="6871317" y="3639845"/>
            <a:ext cx="2024108" cy="2778710"/>
          </a:xfrm>
          <a:custGeom>
            <a:avLst/>
            <a:gdLst>
              <a:gd name="connsiteX0" fmla="*/ 932155 w 2024108"/>
              <a:gd name="connsiteY0" fmla="*/ 0 h 2778710"/>
              <a:gd name="connsiteX1" fmla="*/ 0 w 2024108"/>
              <a:gd name="connsiteY1" fmla="*/ 2228295 h 2778710"/>
              <a:gd name="connsiteX2" fmla="*/ 1349405 w 2024108"/>
              <a:gd name="connsiteY2" fmla="*/ 2778710 h 2778710"/>
              <a:gd name="connsiteX3" fmla="*/ 2024108 w 2024108"/>
              <a:gd name="connsiteY3" fmla="*/ 1003176 h 2778710"/>
              <a:gd name="connsiteX4" fmla="*/ 2006353 w 2024108"/>
              <a:gd name="connsiteY4" fmla="*/ 399495 h 2778710"/>
              <a:gd name="connsiteX5" fmla="*/ 932155 w 2024108"/>
              <a:gd name="connsiteY5" fmla="*/ 0 h 277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4108" h="2778710">
                <a:moveTo>
                  <a:pt x="932155" y="0"/>
                </a:moveTo>
                <a:lnTo>
                  <a:pt x="0" y="2228295"/>
                </a:lnTo>
                <a:lnTo>
                  <a:pt x="1349405" y="2778710"/>
                </a:lnTo>
                <a:lnTo>
                  <a:pt x="2024108" y="1003176"/>
                </a:lnTo>
                <a:lnTo>
                  <a:pt x="2006353" y="399495"/>
                </a:lnTo>
                <a:lnTo>
                  <a:pt x="932155" y="0"/>
                </a:lnTo>
                <a:close/>
              </a:path>
            </a:pathLst>
          </a:custGeom>
          <a:solidFill>
            <a:srgbClr val="CC99FF">
              <a:alpha val="3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13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60" y="126816"/>
            <a:ext cx="689620" cy="8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2880" y="126817"/>
            <a:ext cx="616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ADF5D1-C544-4CBF-814B-F845BAB5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77" y="989424"/>
            <a:ext cx="9123466" cy="50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43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19694-6A82-415E-896C-8C2814163A50}"/>
              </a:ext>
            </a:extLst>
          </p:cNvPr>
          <p:cNvSpPr/>
          <p:nvPr/>
        </p:nvSpPr>
        <p:spPr>
          <a:xfrm>
            <a:off x="2113480" y="281538"/>
            <a:ext cx="7955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360" y="126816"/>
            <a:ext cx="689620" cy="8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2880" y="126817"/>
            <a:ext cx="616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положение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Старобитцевская, дом 15,корп.1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88766-F48B-4FF5-AD12-D9BFB9250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20" y="932757"/>
            <a:ext cx="9523920" cy="56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78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2236</Words>
  <Application>Microsoft Office PowerPoint</Application>
  <PresentationFormat>Широкоэкранный</PresentationFormat>
  <Paragraphs>863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Марченкова Ольга Егоровна</cp:lastModifiedBy>
  <cp:revision>116</cp:revision>
  <cp:lastPrinted>2021-12-18T19:41:43Z</cp:lastPrinted>
  <dcterms:created xsi:type="dcterms:W3CDTF">2020-02-19T10:19:26Z</dcterms:created>
  <dcterms:modified xsi:type="dcterms:W3CDTF">2022-04-19T07:24:09Z</dcterms:modified>
</cp:coreProperties>
</file>