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341" r:id="rId3"/>
    <p:sldId id="258" r:id="rId4"/>
    <p:sldId id="375" r:id="rId5"/>
    <p:sldId id="398" r:id="rId6"/>
    <p:sldId id="374" r:id="rId7"/>
    <p:sldId id="399" r:id="rId8"/>
    <p:sldId id="400" r:id="rId9"/>
    <p:sldId id="376" r:id="rId10"/>
    <p:sldId id="377" r:id="rId11"/>
    <p:sldId id="378" r:id="rId12"/>
    <p:sldId id="401" r:id="rId13"/>
    <p:sldId id="359" r:id="rId14"/>
    <p:sldId id="360" r:id="rId15"/>
    <p:sldId id="362" r:id="rId16"/>
    <p:sldId id="381" r:id="rId17"/>
    <p:sldId id="382" r:id="rId18"/>
    <p:sldId id="346" r:id="rId19"/>
    <p:sldId id="344" r:id="rId20"/>
    <p:sldId id="371" r:id="rId21"/>
    <p:sldId id="389" r:id="rId22"/>
    <p:sldId id="370" r:id="rId23"/>
    <p:sldId id="366" r:id="rId24"/>
    <p:sldId id="367" r:id="rId25"/>
    <p:sldId id="368" r:id="rId26"/>
    <p:sldId id="369" r:id="rId27"/>
    <p:sldId id="402" r:id="rId28"/>
    <p:sldId id="403" r:id="rId29"/>
    <p:sldId id="404" r:id="rId30"/>
    <p:sldId id="406" r:id="rId31"/>
    <p:sldId id="405" r:id="rId32"/>
  </p:sldIdLst>
  <p:sldSz cx="12192000" cy="6858000"/>
  <p:notesSz cx="9926638" cy="1435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5256" autoAdjust="0"/>
  </p:normalViewPr>
  <p:slideViewPr>
    <p:cSldViewPr snapToGrid="0">
      <p:cViewPr varScale="1">
        <p:scale>
          <a:sx n="86" d="100"/>
          <a:sy n="86" d="100"/>
        </p:scale>
        <p:origin x="33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43D2E-2CDF-4B08-B157-8F51F6230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EB69EF-1C7A-4B8F-8140-68459D363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0B417-A336-479D-A1E2-2CE6E27E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3D033-E573-41B2-B2D8-3105104E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16C757-BD7E-4416-B1D5-415D4827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8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A44E8-92D3-4C89-80C3-8B90EC67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8451D3-EDA8-4A10-930F-4B0A39DA2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91B3D-9295-445E-8931-A5FB955D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617753-0106-4445-9C1B-7C53ADC0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22E36A-7FCE-466F-AD5C-545FAC40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2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724747-325B-4A5C-91A9-056E799A6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BF6F1C-8652-4CFF-A0D6-1B3B760D0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78B72-B99A-4E1F-BE3C-BEC54F06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62913-899B-4F1E-B50A-91FB9831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1070FC-0173-4F30-A1F8-F70167AF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84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96BC9-40DA-41C8-972C-AC2A1779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E249D8-D9DD-49D6-9781-34B8BC7DA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5BEEFE-1E26-4E23-9364-0A023A30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FDF507-F50F-4EDE-84D4-FFBE08C1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7D967-0EC6-4C19-ABE0-24E2175F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4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7A71D-A10F-4B19-9127-025C8BB2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8CC30C-F328-48C6-8C9B-B8C7D63F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23988A-38A9-4B95-9EEC-4DF935E1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B39D3A-FFC5-44AC-B72A-9F7C822B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C52769-478C-47EF-95C7-1366302D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73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B9C29-9B61-4DF1-A33E-58659418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F94432-6FC9-43D4-989F-57814D403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23A765-30C9-4919-BEC1-FBAF352C4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98E61B-9267-4C15-8653-01CB2F10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655AF9-1F2F-41B9-ABBB-3EAB1E6B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E75AA4-D7A8-4514-AF96-BACB8BD6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8949D-A37E-4FAC-86F2-C326ECCB6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569F51-A01E-4028-8AE3-414816845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A65769-9394-41C6-8F41-0CFDFED01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78292F-83B9-4B3A-B410-E716C040E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94141B-4F04-4D9F-873A-1CB57592F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28476F-5BAC-4054-AA2E-AF3DC854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EE686D-3CE3-4653-A68C-54362EAA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ECBAAD-A558-4E98-BBC6-212C7012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8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786B3-4CE2-4154-8F36-6FC74AD0B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AED81F-518E-4F97-9A67-CF17DA33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FA7FA7-6774-4710-A6EF-4EE712C8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4AFCB-E824-4612-9AFA-CBEE0CEA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20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CA751F-D2B1-4CED-BD3A-AAA6C0EC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C3484A-8749-4CE3-BEC5-B0D28E75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5F68ED-E8C5-437B-BBDF-2C73F819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1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2157F-F198-4483-99BC-444430A4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5AD978-4F92-4C47-9457-578BAD6FA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6A144-4188-4501-A665-D64250230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0DEBA8-83FE-42B3-8BDF-2F7E7848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49E421-C096-40EE-95C3-872E84E0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4C57F2-7B42-4052-9EBE-714F683C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4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3BD8B-EFEB-4A34-8A7C-4379A52C8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C6FFEE-8630-4171-A701-E5ED38878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E4DC2A-C1C7-4800-8C52-7607B92C6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FFAB57-1853-432E-92A0-164DD5E4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6EB2DA-D79A-4C83-B94E-B9610FB5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E28D7E-6507-4856-B692-A64D22D5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10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6256-131B-4850-B1CB-79DA2A0E3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338778-CB6D-4DBD-8C81-1969E47BA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307911-32BD-4FF4-9333-ABF225D20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3F6DC5-F4CF-4D71-81BE-02F64961E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A6F27F-E5AA-4F75-9DB7-436524343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3" y="120737"/>
            <a:ext cx="1857505" cy="15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983" y="119550"/>
            <a:ext cx="1317536" cy="153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85792" y="1853329"/>
            <a:ext cx="90342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БЛАГОУСТРОЙСТВУ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ДВОРОВЫХ  ТЕРРИТОРИЙ В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СЕВЕРНОЕ БУТОВО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СТИМУЛИРОВАНИЕ УПРАВ РАЙОНОВ ЗА СЧЁТ СРЕДСТВ ЭКОНОМИИ  2019г.; 2021г. 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794241" y="-3751"/>
            <a:ext cx="6603517" cy="1173846"/>
          </a:xfrm>
          <a:prstGeom prst="rect">
            <a:avLst/>
          </a:prstGeom>
          <a:effectLst/>
        </p:spPr>
        <p:txBody>
          <a:bodyPr vert="horz" lIns="147511" tIns="73756" rIns="147511" bIns="73756" anchor="b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6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ru-RU" sz="2000" b="1" cap="all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 административный округ </a:t>
            </a:r>
          </a:p>
          <a:p>
            <a:pPr defTabSz="914400"/>
            <a:r>
              <a:rPr lang="ru-RU" sz="2000" b="1" cap="all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Москвы</a:t>
            </a:r>
          </a:p>
        </p:txBody>
      </p:sp>
    </p:spTree>
    <p:extLst>
      <p:ext uri="{BB962C8B-B14F-4D97-AF65-F5344CB8AC3E}">
        <p14:creationId xmlns:p14="http://schemas.microsoft.com/office/powerpoint/2010/main" val="42039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360" y="126816"/>
            <a:ext cx="689620" cy="8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2880" y="126817"/>
            <a:ext cx="616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95ACE9-9DDB-4E71-B2E6-0AF2FD6CA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05"/>
          <a:stretch/>
        </p:blipFill>
        <p:spPr>
          <a:xfrm>
            <a:off x="457830" y="989424"/>
            <a:ext cx="4151723" cy="539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7E009B-0609-4841-AD97-8A9CEF9F2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645" y="989424"/>
            <a:ext cx="3269385" cy="53940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4164FC-6616-4DF3-AA21-C98E75F6C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122" y="989424"/>
            <a:ext cx="3439048" cy="53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43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360" y="126816"/>
            <a:ext cx="689620" cy="8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2880" y="126817"/>
            <a:ext cx="616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14A416-CB76-44A5-B2F1-0E7C9B1F8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90" y="919363"/>
            <a:ext cx="3255900" cy="5755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1E566B-E3E2-41D6-B4C2-B29B0C3EE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822" y="919362"/>
            <a:ext cx="3612538" cy="57550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EA8371-BD95-4BF0-9030-3CA9177A1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526" y="919362"/>
            <a:ext cx="3544977" cy="57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37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738" y="126816"/>
            <a:ext cx="776242" cy="90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0079" y="72571"/>
            <a:ext cx="7248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10шт. Опор наружного освещения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3AEC00-EC84-42BC-ACD3-B91712759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580" y="1372902"/>
            <a:ext cx="826893" cy="49149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F21BFF-4BFF-43C1-A1A2-27F65F97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431" y="2408691"/>
            <a:ext cx="2535414" cy="35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63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15, корп. 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79891-1EF4-44EB-9C9D-7D635A59A465}"/>
              </a:ext>
            </a:extLst>
          </p:cNvPr>
          <p:cNvSpPr/>
          <p:nvPr/>
        </p:nvSpPr>
        <p:spPr>
          <a:xfrm>
            <a:off x="444614" y="281538"/>
            <a:ext cx="149274" cy="124905"/>
          </a:xfrm>
          <a:prstGeom prst="rect">
            <a:avLst/>
          </a:prstGeom>
          <a:solidFill>
            <a:srgbClr val="D3B5E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91A515-B6E2-4591-9DA0-E0AC3D91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67" y="881708"/>
            <a:ext cx="6290822" cy="5756309"/>
          </a:xfrm>
          <a:prstGeom prst="rect">
            <a:avLst/>
          </a:prstGeom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B22F800F-708A-4631-9CB0-09051CBA5EA1}"/>
              </a:ext>
            </a:extLst>
          </p:cNvPr>
          <p:cNvSpPr/>
          <p:nvPr/>
        </p:nvSpPr>
        <p:spPr>
          <a:xfrm>
            <a:off x="4172505" y="2450237"/>
            <a:ext cx="3675355" cy="2476870"/>
          </a:xfrm>
          <a:custGeom>
            <a:avLst/>
            <a:gdLst>
              <a:gd name="connsiteX0" fmla="*/ 1251751 w 3675355"/>
              <a:gd name="connsiteY0" fmla="*/ 0 h 2476870"/>
              <a:gd name="connsiteX1" fmla="*/ 3675355 w 3675355"/>
              <a:gd name="connsiteY1" fmla="*/ 1100831 h 2476870"/>
              <a:gd name="connsiteX2" fmla="*/ 3089429 w 3675355"/>
              <a:gd name="connsiteY2" fmla="*/ 2476870 h 2476870"/>
              <a:gd name="connsiteX3" fmla="*/ 0 w 3675355"/>
              <a:gd name="connsiteY3" fmla="*/ 834501 h 2476870"/>
              <a:gd name="connsiteX4" fmla="*/ 1251751 w 3675355"/>
              <a:gd name="connsiteY4" fmla="*/ 0 h 24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355" h="2476870">
                <a:moveTo>
                  <a:pt x="1251751" y="0"/>
                </a:moveTo>
                <a:lnTo>
                  <a:pt x="3675355" y="1100831"/>
                </a:lnTo>
                <a:lnTo>
                  <a:pt x="3089429" y="2476870"/>
                </a:lnTo>
                <a:lnTo>
                  <a:pt x="0" y="834501"/>
                </a:lnTo>
                <a:lnTo>
                  <a:pt x="1251751" y="0"/>
                </a:lnTo>
                <a:close/>
              </a:path>
            </a:pathLst>
          </a:custGeom>
          <a:solidFill>
            <a:srgbClr val="CC99FF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71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10541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7956" y="26488"/>
            <a:ext cx="523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CFC284-AF2D-4F6B-ABBF-0AED26539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88"/>
          <a:stretch/>
        </p:blipFill>
        <p:spPr>
          <a:xfrm>
            <a:off x="1467650" y="1042151"/>
            <a:ext cx="8874313" cy="52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68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738" y="126816"/>
            <a:ext cx="776242" cy="90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0079" y="72571"/>
            <a:ext cx="7248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1шт. Опоры наружного освещения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3AEC00-EC84-42BC-ACD3-B91712759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580" y="1372902"/>
            <a:ext cx="826893" cy="49149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F21BFF-4BFF-43C1-A1A2-27F65F97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431" y="2408691"/>
            <a:ext cx="2535414" cy="35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17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17, корп. 1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79891-1EF4-44EB-9C9D-7D635A59A465}"/>
              </a:ext>
            </a:extLst>
          </p:cNvPr>
          <p:cNvSpPr/>
          <p:nvPr/>
        </p:nvSpPr>
        <p:spPr>
          <a:xfrm>
            <a:off x="444614" y="281538"/>
            <a:ext cx="149274" cy="124905"/>
          </a:xfrm>
          <a:prstGeom prst="rect">
            <a:avLst/>
          </a:prstGeom>
          <a:solidFill>
            <a:srgbClr val="D3B5E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A7FCCD-02F0-46F4-98C9-A8842F6F0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722" r="-286"/>
          <a:stretch/>
        </p:blipFill>
        <p:spPr>
          <a:xfrm>
            <a:off x="3011767" y="898164"/>
            <a:ext cx="6013899" cy="5739853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D3B7717C-2D45-4536-A172-77B8ABFCB5F6}"/>
              </a:ext>
            </a:extLst>
          </p:cNvPr>
          <p:cNvSpPr/>
          <p:nvPr/>
        </p:nvSpPr>
        <p:spPr>
          <a:xfrm>
            <a:off x="4811697" y="1411550"/>
            <a:ext cx="2343705" cy="1908699"/>
          </a:xfrm>
          <a:custGeom>
            <a:avLst/>
            <a:gdLst>
              <a:gd name="connsiteX0" fmla="*/ 248575 w 2343705"/>
              <a:gd name="connsiteY0" fmla="*/ 0 h 1908699"/>
              <a:gd name="connsiteX1" fmla="*/ 2343705 w 2343705"/>
              <a:gd name="connsiteY1" fmla="*/ 896644 h 1908699"/>
              <a:gd name="connsiteX2" fmla="*/ 2246051 w 2343705"/>
              <a:gd name="connsiteY2" fmla="*/ 1535836 h 1908699"/>
              <a:gd name="connsiteX3" fmla="*/ 1828800 w 2343705"/>
              <a:gd name="connsiteY3" fmla="*/ 1908699 h 1908699"/>
              <a:gd name="connsiteX4" fmla="*/ 213064 w 2343705"/>
              <a:gd name="connsiteY4" fmla="*/ 1305017 h 1908699"/>
              <a:gd name="connsiteX5" fmla="*/ 399495 w 2343705"/>
              <a:gd name="connsiteY5" fmla="*/ 825623 h 1908699"/>
              <a:gd name="connsiteX6" fmla="*/ 0 w 2343705"/>
              <a:gd name="connsiteY6" fmla="*/ 639192 h 1908699"/>
              <a:gd name="connsiteX7" fmla="*/ 248575 w 2343705"/>
              <a:gd name="connsiteY7" fmla="*/ 0 h 19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705" h="1908699">
                <a:moveTo>
                  <a:pt x="248575" y="0"/>
                </a:moveTo>
                <a:lnTo>
                  <a:pt x="2343705" y="896644"/>
                </a:lnTo>
                <a:lnTo>
                  <a:pt x="2246051" y="1535836"/>
                </a:lnTo>
                <a:lnTo>
                  <a:pt x="1828800" y="1908699"/>
                </a:lnTo>
                <a:lnTo>
                  <a:pt x="213064" y="1305017"/>
                </a:lnTo>
                <a:lnTo>
                  <a:pt x="399495" y="825623"/>
                </a:lnTo>
                <a:lnTo>
                  <a:pt x="0" y="639192"/>
                </a:lnTo>
                <a:lnTo>
                  <a:pt x="248575" y="0"/>
                </a:lnTo>
                <a:close/>
              </a:path>
            </a:pathLst>
          </a:custGeom>
          <a:solidFill>
            <a:srgbClr val="CC99FF">
              <a:alpha val="3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103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80" y="126816"/>
            <a:ext cx="770900" cy="9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4438" y="68750"/>
            <a:ext cx="8833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17,корп.1-требуется ремонт лестниц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EB071D-1287-49DD-89F4-7A3A9BE6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05" y="894436"/>
            <a:ext cx="8692252" cy="568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86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17, корп. 3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79891-1EF4-44EB-9C9D-7D635A59A465}"/>
              </a:ext>
            </a:extLst>
          </p:cNvPr>
          <p:cNvSpPr/>
          <p:nvPr/>
        </p:nvSpPr>
        <p:spPr>
          <a:xfrm>
            <a:off x="444614" y="281538"/>
            <a:ext cx="149274" cy="124905"/>
          </a:xfrm>
          <a:prstGeom prst="rect">
            <a:avLst/>
          </a:prstGeom>
          <a:solidFill>
            <a:srgbClr val="D3B5E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A7FCCD-02F0-46F4-98C9-A8842F6F0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722" r="-286"/>
          <a:stretch/>
        </p:blipFill>
        <p:spPr>
          <a:xfrm>
            <a:off x="3011767" y="898164"/>
            <a:ext cx="6013899" cy="5739853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F938ABAC-FA70-443B-85D8-4FC2941AB78A}"/>
              </a:ext>
            </a:extLst>
          </p:cNvPr>
          <p:cNvSpPr/>
          <p:nvPr/>
        </p:nvSpPr>
        <p:spPr>
          <a:xfrm>
            <a:off x="3550024" y="2280621"/>
            <a:ext cx="5077609" cy="3238052"/>
          </a:xfrm>
          <a:custGeom>
            <a:avLst/>
            <a:gdLst>
              <a:gd name="connsiteX0" fmla="*/ 3603811 w 5077609"/>
              <a:gd name="connsiteY0" fmla="*/ 0 h 3238052"/>
              <a:gd name="connsiteX1" fmla="*/ 5077609 w 5077609"/>
              <a:gd name="connsiteY1" fmla="*/ 613186 h 3238052"/>
              <a:gd name="connsiteX2" fmla="*/ 4959275 w 5077609"/>
              <a:gd name="connsiteY2" fmla="*/ 839097 h 3238052"/>
              <a:gd name="connsiteX3" fmla="*/ 4787152 w 5077609"/>
              <a:gd name="connsiteY3" fmla="*/ 1000461 h 3238052"/>
              <a:gd name="connsiteX4" fmla="*/ 4754880 w 5077609"/>
              <a:gd name="connsiteY4" fmla="*/ 957431 h 3238052"/>
              <a:gd name="connsiteX5" fmla="*/ 3775934 w 5077609"/>
              <a:gd name="connsiteY5" fmla="*/ 1635163 h 3238052"/>
              <a:gd name="connsiteX6" fmla="*/ 3829722 w 5077609"/>
              <a:gd name="connsiteY6" fmla="*/ 1710466 h 3238052"/>
              <a:gd name="connsiteX7" fmla="*/ 2517289 w 5077609"/>
              <a:gd name="connsiteY7" fmla="*/ 2796988 h 3238052"/>
              <a:gd name="connsiteX8" fmla="*/ 2474258 w 5077609"/>
              <a:gd name="connsiteY8" fmla="*/ 2721685 h 3238052"/>
              <a:gd name="connsiteX9" fmla="*/ 2119256 w 5077609"/>
              <a:gd name="connsiteY9" fmla="*/ 3022899 h 3238052"/>
              <a:gd name="connsiteX10" fmla="*/ 2205317 w 5077609"/>
              <a:gd name="connsiteY10" fmla="*/ 3141233 h 3238052"/>
              <a:gd name="connsiteX11" fmla="*/ 2043952 w 5077609"/>
              <a:gd name="connsiteY11" fmla="*/ 3238052 h 3238052"/>
              <a:gd name="connsiteX12" fmla="*/ 0 w 5077609"/>
              <a:gd name="connsiteY12" fmla="*/ 2216075 h 3238052"/>
              <a:gd name="connsiteX13" fmla="*/ 634701 w 5077609"/>
              <a:gd name="connsiteY13" fmla="*/ 968188 h 3238052"/>
              <a:gd name="connsiteX14" fmla="*/ 1506070 w 5077609"/>
              <a:gd name="connsiteY14" fmla="*/ 1301675 h 3238052"/>
              <a:gd name="connsiteX15" fmla="*/ 1839557 w 5077609"/>
              <a:gd name="connsiteY15" fmla="*/ 473337 h 3238052"/>
              <a:gd name="connsiteX16" fmla="*/ 2700169 w 5077609"/>
              <a:gd name="connsiteY16" fmla="*/ 796066 h 3238052"/>
              <a:gd name="connsiteX17" fmla="*/ 2893807 w 5077609"/>
              <a:gd name="connsiteY17" fmla="*/ 1215614 h 3238052"/>
              <a:gd name="connsiteX18" fmla="*/ 3517750 w 5077609"/>
              <a:gd name="connsiteY18" fmla="*/ 645459 h 3238052"/>
              <a:gd name="connsiteX19" fmla="*/ 3603811 w 5077609"/>
              <a:gd name="connsiteY19" fmla="*/ 0 h 323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77609" h="3238052">
                <a:moveTo>
                  <a:pt x="3603811" y="0"/>
                </a:moveTo>
                <a:lnTo>
                  <a:pt x="5077609" y="613186"/>
                </a:lnTo>
                <a:lnTo>
                  <a:pt x="4959275" y="839097"/>
                </a:lnTo>
                <a:lnTo>
                  <a:pt x="4787152" y="1000461"/>
                </a:lnTo>
                <a:lnTo>
                  <a:pt x="4754880" y="957431"/>
                </a:lnTo>
                <a:lnTo>
                  <a:pt x="3775934" y="1635163"/>
                </a:lnTo>
                <a:lnTo>
                  <a:pt x="3829722" y="1710466"/>
                </a:lnTo>
                <a:lnTo>
                  <a:pt x="2517289" y="2796988"/>
                </a:lnTo>
                <a:lnTo>
                  <a:pt x="2474258" y="2721685"/>
                </a:lnTo>
                <a:lnTo>
                  <a:pt x="2119256" y="3022899"/>
                </a:lnTo>
                <a:lnTo>
                  <a:pt x="2205317" y="3141233"/>
                </a:lnTo>
                <a:lnTo>
                  <a:pt x="2043952" y="3238052"/>
                </a:lnTo>
                <a:lnTo>
                  <a:pt x="0" y="2216075"/>
                </a:lnTo>
                <a:lnTo>
                  <a:pt x="634701" y="968188"/>
                </a:lnTo>
                <a:lnTo>
                  <a:pt x="1506070" y="1301675"/>
                </a:lnTo>
                <a:lnTo>
                  <a:pt x="1839557" y="473337"/>
                </a:lnTo>
                <a:lnTo>
                  <a:pt x="2700169" y="796066"/>
                </a:lnTo>
                <a:lnTo>
                  <a:pt x="2893807" y="1215614"/>
                </a:lnTo>
                <a:lnTo>
                  <a:pt x="3517750" y="645459"/>
                </a:lnTo>
                <a:lnTo>
                  <a:pt x="3603811" y="0"/>
                </a:lnTo>
                <a:close/>
              </a:path>
            </a:pathLst>
          </a:custGeom>
          <a:solidFill>
            <a:srgbClr val="CC99FF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533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10541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E8D31-4A1B-47AA-BBD5-148471D2CAF2}"/>
              </a:ext>
            </a:extLst>
          </p:cNvPr>
          <p:cNvSpPr txBox="1"/>
          <p:nvPr/>
        </p:nvSpPr>
        <p:spPr>
          <a:xfrm>
            <a:off x="2374413" y="127650"/>
            <a:ext cx="7955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17,корп.3 требуется ремонт лестниц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B214B5-847B-4CF3-9CE6-D0316A82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499" y="870232"/>
            <a:ext cx="9131002" cy="580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98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4E4C60-8C70-4A5B-92F5-84186F73DA4A}"/>
              </a:ext>
            </a:extLst>
          </p:cNvPr>
          <p:cNvSpPr/>
          <p:nvPr/>
        </p:nvSpPr>
        <p:spPr>
          <a:xfrm>
            <a:off x="2113480" y="237404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9944" y="141372"/>
            <a:ext cx="9332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благоустроить дворовые территории района Северное Бутово по программе Стимулирование управы района за счёт средств экономии 2019 и 2021годов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00" y="159666"/>
            <a:ext cx="768284" cy="89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6A8B69-48DA-450B-AB12-638C1121BB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-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87" t="34303" r="27893" b="36504"/>
          <a:stretch/>
        </p:blipFill>
        <p:spPr>
          <a:xfrm>
            <a:off x="2113480" y="1253067"/>
            <a:ext cx="5750101" cy="5367529"/>
          </a:xfrm>
          <a:prstGeom prst="rect">
            <a:avLst/>
          </a:prstGeom>
          <a:solidFill>
            <a:srgbClr val="FFFF00">
              <a:alpha val="35000"/>
            </a:srgbClr>
          </a:solidFill>
          <a:ln w="9525"/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30B16F4-3ED8-4B93-BB2F-5AAC19DC7926}"/>
              </a:ext>
            </a:extLst>
          </p:cNvPr>
          <p:cNvSpPr/>
          <p:nvPr/>
        </p:nvSpPr>
        <p:spPr>
          <a:xfrm>
            <a:off x="6881567" y="2564092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C06369D-2BA8-48E0-ACBA-CC3F55E5203B}"/>
              </a:ext>
            </a:extLst>
          </p:cNvPr>
          <p:cNvSpPr/>
          <p:nvPr/>
        </p:nvSpPr>
        <p:spPr>
          <a:xfrm>
            <a:off x="6430651" y="2386553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C9E99C8-E51A-4525-8BA4-529AACE17AB3}"/>
              </a:ext>
            </a:extLst>
          </p:cNvPr>
          <p:cNvSpPr/>
          <p:nvPr/>
        </p:nvSpPr>
        <p:spPr>
          <a:xfrm>
            <a:off x="6099286" y="2292285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E6EAC37-E859-42DB-BCD4-89DABF89EF96}"/>
              </a:ext>
            </a:extLst>
          </p:cNvPr>
          <p:cNvSpPr/>
          <p:nvPr/>
        </p:nvSpPr>
        <p:spPr>
          <a:xfrm>
            <a:off x="5856051" y="2097464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0D3D752-24D4-40C2-9110-6C9F7BEAD760}"/>
              </a:ext>
            </a:extLst>
          </p:cNvPr>
          <p:cNvSpPr/>
          <p:nvPr/>
        </p:nvSpPr>
        <p:spPr>
          <a:xfrm>
            <a:off x="5769492" y="2298570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B8C0DDB-960D-404F-85B4-34C7C002B243}"/>
              </a:ext>
            </a:extLst>
          </p:cNvPr>
          <p:cNvSpPr/>
          <p:nvPr/>
        </p:nvSpPr>
        <p:spPr>
          <a:xfrm>
            <a:off x="5352854" y="1943147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DB08002F-FE9B-4864-8A85-45916CA71019}"/>
              </a:ext>
            </a:extLst>
          </p:cNvPr>
          <p:cNvSpPr/>
          <p:nvPr/>
        </p:nvSpPr>
        <p:spPr>
          <a:xfrm>
            <a:off x="7230359" y="2941164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A58F238-2714-43A1-8BED-1AE60A136920}"/>
              </a:ext>
            </a:extLst>
          </p:cNvPr>
          <p:cNvSpPr/>
          <p:nvPr/>
        </p:nvSpPr>
        <p:spPr>
          <a:xfrm>
            <a:off x="5775776" y="2839040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CEB1E04-9DA4-439B-BD44-1253D45A5753}"/>
              </a:ext>
            </a:extLst>
          </p:cNvPr>
          <p:cNvSpPr/>
          <p:nvPr/>
        </p:nvSpPr>
        <p:spPr>
          <a:xfrm>
            <a:off x="5665797" y="2744772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A377D04-284D-4607-B3C7-F453561F75FB}"/>
              </a:ext>
            </a:extLst>
          </p:cNvPr>
          <p:cNvSpPr/>
          <p:nvPr/>
        </p:nvSpPr>
        <p:spPr>
          <a:xfrm>
            <a:off x="4108892" y="2249864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E6B9C7A5-B68E-4D9A-B72D-E32C16531D21}"/>
              </a:ext>
            </a:extLst>
          </p:cNvPr>
          <p:cNvSpPr/>
          <p:nvPr/>
        </p:nvSpPr>
        <p:spPr>
          <a:xfrm>
            <a:off x="3723588" y="3842563"/>
            <a:ext cx="103695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557DA7D-3B23-4366-BCEE-9B5415453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83423"/>
              </p:ext>
            </p:extLst>
          </p:nvPr>
        </p:nvGraphicFramePr>
        <p:xfrm>
          <a:off x="8267307" y="1565084"/>
          <a:ext cx="3751867" cy="3167175"/>
        </p:xfrm>
        <a:graphic>
          <a:graphicData uri="http://schemas.openxmlformats.org/drawingml/2006/table">
            <a:tbl>
              <a:tblPr/>
              <a:tblGrid>
                <a:gridCol w="3751867">
                  <a:extLst>
                    <a:ext uri="{9D8B030D-6E8A-4147-A177-3AD203B41FA5}">
                      <a16:colId xmlns:a16="http://schemas.microsoft.com/office/drawing/2014/main" val="1737649520"/>
                    </a:ext>
                  </a:extLst>
                </a:gridCol>
              </a:tblGrid>
              <a:tr h="2458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Адреса дворовых территорий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540319"/>
                  </a:ext>
                </a:extLst>
              </a:tr>
              <a:tr h="30491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1) Старобитцевская ул., д.11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687456"/>
                  </a:ext>
                </a:extLst>
              </a:tr>
              <a:tr h="236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2) Старобитцевская ул., д.15, к.1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215135"/>
                  </a:ext>
                </a:extLst>
              </a:tr>
              <a:tr h="236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3) Старобитцевская ул., д.15, к.2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400625"/>
                  </a:ext>
                </a:extLst>
              </a:tr>
              <a:tr h="236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4) Старобитцевская ул., д.17, к.1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692684"/>
                  </a:ext>
                </a:extLst>
              </a:tr>
              <a:tr h="236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5) Старобитцевская ул., д.17, к.3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960956"/>
                  </a:ext>
                </a:extLst>
              </a:tr>
              <a:tr h="236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6) Старобитцевская ул., д.19, к.1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634663"/>
                  </a:ext>
                </a:extLst>
              </a:tr>
              <a:tr h="236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7) Ратная ул., д.2, к.2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308871"/>
                  </a:ext>
                </a:extLst>
              </a:tr>
              <a:tr h="236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8) Ратная ул., д.8, к.3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336210"/>
                  </a:ext>
                </a:extLst>
              </a:tr>
              <a:tr h="236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9) Ратная ул., д.8, к.4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043248"/>
                  </a:ext>
                </a:extLst>
              </a:tr>
              <a:tr h="236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10) Ратная ул., д.14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517714"/>
                  </a:ext>
                </a:extLst>
              </a:tr>
              <a:tr h="49179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11) Мкр.2А пешеходная зона(в границах ул. Куликовская 3 до Дмитрия Донского 8)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619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007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360" y="126816"/>
            <a:ext cx="689620" cy="8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6922" y="0"/>
            <a:ext cx="7955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17,корп.3 требуется ремонт лестниц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1F6DCD-3802-4165-9702-736910051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674" y="957813"/>
            <a:ext cx="9343270" cy="55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56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C1FA7-432F-4409-8D1C-BEB92CB9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577" y="821081"/>
            <a:ext cx="5453204" cy="5870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228628-2099-430E-8F4D-36C6531FC12D}"/>
              </a:ext>
            </a:extLst>
          </p:cNvPr>
          <p:cNvSpPr txBox="1"/>
          <p:nvPr/>
        </p:nvSpPr>
        <p:spPr>
          <a:xfrm>
            <a:off x="2454729" y="297861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19, корп.1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2D5C7C60-6304-49AF-8722-D8FB3D4C00DD}"/>
              </a:ext>
            </a:extLst>
          </p:cNvPr>
          <p:cNvSpPr/>
          <p:nvPr/>
        </p:nvSpPr>
        <p:spPr>
          <a:xfrm>
            <a:off x="4163209" y="1409252"/>
            <a:ext cx="3012142" cy="2043953"/>
          </a:xfrm>
          <a:custGeom>
            <a:avLst/>
            <a:gdLst>
              <a:gd name="connsiteX0" fmla="*/ 0 w 3012142"/>
              <a:gd name="connsiteY0" fmla="*/ 0 h 2043953"/>
              <a:gd name="connsiteX1" fmla="*/ 3012142 w 3012142"/>
              <a:gd name="connsiteY1" fmla="*/ 1226372 h 2043953"/>
              <a:gd name="connsiteX2" fmla="*/ 2657139 w 3012142"/>
              <a:gd name="connsiteY2" fmla="*/ 2043953 h 2043953"/>
              <a:gd name="connsiteX3" fmla="*/ 2431229 w 3012142"/>
              <a:gd name="connsiteY3" fmla="*/ 1957892 h 2043953"/>
              <a:gd name="connsiteX4" fmla="*/ 2463502 w 3012142"/>
              <a:gd name="connsiteY4" fmla="*/ 1882588 h 2043953"/>
              <a:gd name="connsiteX5" fmla="*/ 2033196 w 3012142"/>
              <a:gd name="connsiteY5" fmla="*/ 1721223 h 2043953"/>
              <a:gd name="connsiteX6" fmla="*/ 1635163 w 3012142"/>
              <a:gd name="connsiteY6" fmla="*/ 1957892 h 2043953"/>
              <a:gd name="connsiteX7" fmla="*/ 935916 w 3012142"/>
              <a:gd name="connsiteY7" fmla="*/ 1602889 h 2043953"/>
              <a:gd name="connsiteX8" fmla="*/ 785309 w 3012142"/>
              <a:gd name="connsiteY8" fmla="*/ 1344706 h 2043953"/>
              <a:gd name="connsiteX9" fmla="*/ 86062 w 3012142"/>
              <a:gd name="connsiteY9" fmla="*/ 1237129 h 2043953"/>
              <a:gd name="connsiteX10" fmla="*/ 0 w 3012142"/>
              <a:gd name="connsiteY10" fmla="*/ 0 h 204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12142" h="2043953">
                <a:moveTo>
                  <a:pt x="0" y="0"/>
                </a:moveTo>
                <a:lnTo>
                  <a:pt x="3012142" y="1226372"/>
                </a:lnTo>
                <a:lnTo>
                  <a:pt x="2657139" y="2043953"/>
                </a:lnTo>
                <a:lnTo>
                  <a:pt x="2431229" y="1957892"/>
                </a:lnTo>
                <a:lnTo>
                  <a:pt x="2463502" y="1882588"/>
                </a:lnTo>
                <a:lnTo>
                  <a:pt x="2033196" y="1721223"/>
                </a:lnTo>
                <a:lnTo>
                  <a:pt x="1635163" y="1957892"/>
                </a:lnTo>
                <a:lnTo>
                  <a:pt x="935916" y="1602889"/>
                </a:lnTo>
                <a:lnTo>
                  <a:pt x="785309" y="1344706"/>
                </a:lnTo>
                <a:lnTo>
                  <a:pt x="86062" y="1237129"/>
                </a:lnTo>
                <a:lnTo>
                  <a:pt x="0" y="0"/>
                </a:lnTo>
                <a:close/>
              </a:path>
            </a:pathLst>
          </a:custGeom>
          <a:solidFill>
            <a:srgbClr val="CC99FF">
              <a:alpha val="37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85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80" y="126816"/>
            <a:ext cx="770900" cy="9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EE989C-52E5-4588-A92A-BC96D7A118B5}"/>
              </a:ext>
            </a:extLst>
          </p:cNvPr>
          <p:cNvSpPr txBox="1"/>
          <p:nvPr/>
        </p:nvSpPr>
        <p:spPr>
          <a:xfrm>
            <a:off x="1989055" y="126816"/>
            <a:ext cx="8545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19,корп.1-требуется ремонт цветника и ДТС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DB0698-7801-4A67-94C6-05CD7CE7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301" y="834702"/>
            <a:ext cx="9521072" cy="57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68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2, корп. 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757785-1F58-4F97-99AF-AF66FDE56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60" y="979362"/>
            <a:ext cx="6728352" cy="5259340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8616E1DC-4502-4191-95DC-C2C7F091D797}"/>
              </a:ext>
            </a:extLst>
          </p:cNvPr>
          <p:cNvSpPr/>
          <p:nvPr/>
        </p:nvSpPr>
        <p:spPr>
          <a:xfrm>
            <a:off x="3689873" y="1129553"/>
            <a:ext cx="5357308" cy="4518212"/>
          </a:xfrm>
          <a:custGeom>
            <a:avLst/>
            <a:gdLst>
              <a:gd name="connsiteX0" fmla="*/ 1215614 w 5357308"/>
              <a:gd name="connsiteY0" fmla="*/ 0 h 4518212"/>
              <a:gd name="connsiteX1" fmla="*/ 5357308 w 5357308"/>
              <a:gd name="connsiteY1" fmla="*/ 1861073 h 4518212"/>
              <a:gd name="connsiteX2" fmla="*/ 4270786 w 5357308"/>
              <a:gd name="connsiteY2" fmla="*/ 4518212 h 4518212"/>
              <a:gd name="connsiteX3" fmla="*/ 0 w 5357308"/>
              <a:gd name="connsiteY3" fmla="*/ 2635623 h 4518212"/>
              <a:gd name="connsiteX4" fmla="*/ 1215614 w 5357308"/>
              <a:gd name="connsiteY4" fmla="*/ 0 h 451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7308" h="4518212">
                <a:moveTo>
                  <a:pt x="1215614" y="0"/>
                </a:moveTo>
                <a:lnTo>
                  <a:pt x="5357308" y="1861073"/>
                </a:lnTo>
                <a:lnTo>
                  <a:pt x="4270786" y="4518212"/>
                </a:lnTo>
                <a:lnTo>
                  <a:pt x="0" y="2635623"/>
                </a:lnTo>
                <a:lnTo>
                  <a:pt x="1215614" y="0"/>
                </a:lnTo>
                <a:close/>
              </a:path>
            </a:pathLst>
          </a:custGeom>
          <a:solidFill>
            <a:srgbClr val="CC99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60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130" y="126816"/>
            <a:ext cx="839850" cy="98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253" y="281538"/>
            <a:ext cx="811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2,корп.2 ремонт лестницы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C48A09-03C8-4E7D-B611-E44B8C331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064" y="867013"/>
            <a:ext cx="6312106" cy="57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26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8, корп.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46F2E8-6154-4F71-8D8F-890528D2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66" y="881224"/>
            <a:ext cx="6666667" cy="5695238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ABDC72C3-E986-4A60-971B-12B01730E362}"/>
              </a:ext>
            </a:extLst>
          </p:cNvPr>
          <p:cNvSpPr/>
          <p:nvPr/>
        </p:nvSpPr>
        <p:spPr>
          <a:xfrm>
            <a:off x="3761295" y="1253765"/>
            <a:ext cx="3553905" cy="4449451"/>
          </a:xfrm>
          <a:custGeom>
            <a:avLst/>
            <a:gdLst>
              <a:gd name="connsiteX0" fmla="*/ 1423447 w 3553905"/>
              <a:gd name="connsiteY0" fmla="*/ 0 h 4449451"/>
              <a:gd name="connsiteX1" fmla="*/ 2479249 w 3553905"/>
              <a:gd name="connsiteY1" fmla="*/ 471340 h 4449451"/>
              <a:gd name="connsiteX2" fmla="*/ 2036190 w 3553905"/>
              <a:gd name="connsiteY2" fmla="*/ 1527142 h 4449451"/>
              <a:gd name="connsiteX3" fmla="*/ 3553905 w 3553905"/>
              <a:gd name="connsiteY3" fmla="*/ 2224726 h 4449451"/>
              <a:gd name="connsiteX4" fmla="*/ 3044858 w 3553905"/>
              <a:gd name="connsiteY4" fmla="*/ 2771480 h 4449451"/>
              <a:gd name="connsiteX5" fmla="*/ 2856321 w 3553905"/>
              <a:gd name="connsiteY5" fmla="*/ 3308808 h 4449451"/>
              <a:gd name="connsiteX6" fmla="*/ 2884602 w 3553905"/>
              <a:gd name="connsiteY6" fmla="*/ 3384223 h 4449451"/>
              <a:gd name="connsiteX7" fmla="*/ 2941163 w 3553905"/>
              <a:gd name="connsiteY7" fmla="*/ 4449451 h 4449451"/>
              <a:gd name="connsiteX8" fmla="*/ 2271860 w 3553905"/>
              <a:gd name="connsiteY8" fmla="*/ 4383464 h 4449451"/>
              <a:gd name="connsiteX9" fmla="*/ 0 w 3553905"/>
              <a:gd name="connsiteY9" fmla="*/ 3440783 h 4449451"/>
              <a:gd name="connsiteX10" fmla="*/ 1423447 w 3553905"/>
              <a:gd name="connsiteY10" fmla="*/ 0 h 444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3905" h="4449451">
                <a:moveTo>
                  <a:pt x="1423447" y="0"/>
                </a:moveTo>
                <a:lnTo>
                  <a:pt x="2479249" y="471340"/>
                </a:lnTo>
                <a:lnTo>
                  <a:pt x="2036190" y="1527142"/>
                </a:lnTo>
                <a:lnTo>
                  <a:pt x="3553905" y="2224726"/>
                </a:lnTo>
                <a:lnTo>
                  <a:pt x="3044858" y="2771480"/>
                </a:lnTo>
                <a:lnTo>
                  <a:pt x="2856321" y="3308808"/>
                </a:lnTo>
                <a:lnTo>
                  <a:pt x="2884602" y="3384223"/>
                </a:lnTo>
                <a:lnTo>
                  <a:pt x="2941163" y="4449451"/>
                </a:lnTo>
                <a:lnTo>
                  <a:pt x="2271860" y="4383464"/>
                </a:lnTo>
                <a:lnTo>
                  <a:pt x="0" y="3440783"/>
                </a:lnTo>
                <a:lnTo>
                  <a:pt x="1423447" y="0"/>
                </a:lnTo>
                <a:close/>
              </a:path>
            </a:pathLst>
          </a:custGeom>
          <a:solidFill>
            <a:srgbClr val="CC99FF">
              <a:alpha val="48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245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762" y="126816"/>
            <a:ext cx="813217" cy="95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253" y="281538"/>
            <a:ext cx="811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8,корп.3 ремонт дорожно-тропиночной сети с заменой бортового камня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B98E46-E80D-4EC7-BF94-E97B4F05B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540" y="1267564"/>
            <a:ext cx="4215380" cy="51870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D9050E-3AD1-4066-9F5B-ECD3453068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45"/>
          <a:stretch/>
        </p:blipFill>
        <p:spPr>
          <a:xfrm>
            <a:off x="1409253" y="1267565"/>
            <a:ext cx="4600687" cy="51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2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805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8, корп. 4-ремонт лестницы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34EA86-B1C5-4ACA-9349-BE4360215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66" y="866014"/>
            <a:ext cx="7096432" cy="5772003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595D8C71-E0CE-4DEC-8E0F-67B603B81E30}"/>
              </a:ext>
            </a:extLst>
          </p:cNvPr>
          <p:cNvSpPr/>
          <p:nvPr/>
        </p:nvSpPr>
        <p:spPr>
          <a:xfrm>
            <a:off x="5120640" y="2775473"/>
            <a:ext cx="4432151" cy="2528047"/>
          </a:xfrm>
          <a:custGeom>
            <a:avLst/>
            <a:gdLst>
              <a:gd name="connsiteX0" fmla="*/ 3625327 w 4432151"/>
              <a:gd name="connsiteY0" fmla="*/ 0 h 2528047"/>
              <a:gd name="connsiteX1" fmla="*/ 3281082 w 4432151"/>
              <a:gd name="connsiteY1" fmla="*/ 753035 h 2528047"/>
              <a:gd name="connsiteX2" fmla="*/ 3033656 w 4432151"/>
              <a:gd name="connsiteY2" fmla="*/ 763793 h 2528047"/>
              <a:gd name="connsiteX3" fmla="*/ 2915322 w 4432151"/>
              <a:gd name="connsiteY3" fmla="*/ 957431 h 2528047"/>
              <a:gd name="connsiteX4" fmla="*/ 1420009 w 4432151"/>
              <a:gd name="connsiteY4" fmla="*/ 301214 h 2528047"/>
              <a:gd name="connsiteX5" fmla="*/ 1043492 w 4432151"/>
              <a:gd name="connsiteY5" fmla="*/ 322729 h 2528047"/>
              <a:gd name="connsiteX6" fmla="*/ 537882 w 4432151"/>
              <a:gd name="connsiteY6" fmla="*/ 634701 h 2528047"/>
              <a:gd name="connsiteX7" fmla="*/ 193638 w 4432151"/>
              <a:gd name="connsiteY7" fmla="*/ 1161826 h 2528047"/>
              <a:gd name="connsiteX8" fmla="*/ 0 w 4432151"/>
              <a:gd name="connsiteY8" fmla="*/ 1742739 h 2528047"/>
              <a:gd name="connsiteX9" fmla="*/ 21515 w 4432151"/>
              <a:gd name="connsiteY9" fmla="*/ 1818042 h 2528047"/>
              <a:gd name="connsiteX10" fmla="*/ 387275 w 4432151"/>
              <a:gd name="connsiteY10" fmla="*/ 2011680 h 2528047"/>
              <a:gd name="connsiteX11" fmla="*/ 925158 w 4432151"/>
              <a:gd name="connsiteY11" fmla="*/ 763793 h 2528047"/>
              <a:gd name="connsiteX12" fmla="*/ 2097741 w 4432151"/>
              <a:gd name="connsiteY12" fmla="*/ 1204856 h 2528047"/>
              <a:gd name="connsiteX13" fmla="*/ 1570616 w 4432151"/>
              <a:gd name="connsiteY13" fmla="*/ 2528047 h 2528047"/>
              <a:gd name="connsiteX14" fmla="*/ 3851238 w 4432151"/>
              <a:gd name="connsiteY14" fmla="*/ 2033195 h 2528047"/>
              <a:gd name="connsiteX15" fmla="*/ 4432151 w 4432151"/>
              <a:gd name="connsiteY15" fmla="*/ 666974 h 2528047"/>
              <a:gd name="connsiteX16" fmla="*/ 3625327 w 4432151"/>
              <a:gd name="connsiteY16" fmla="*/ 0 h 252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32151" h="2528047">
                <a:moveTo>
                  <a:pt x="3625327" y="0"/>
                </a:moveTo>
                <a:lnTo>
                  <a:pt x="3281082" y="753035"/>
                </a:lnTo>
                <a:lnTo>
                  <a:pt x="3033656" y="763793"/>
                </a:lnTo>
                <a:lnTo>
                  <a:pt x="2915322" y="957431"/>
                </a:lnTo>
                <a:lnTo>
                  <a:pt x="1420009" y="301214"/>
                </a:lnTo>
                <a:lnTo>
                  <a:pt x="1043492" y="322729"/>
                </a:lnTo>
                <a:lnTo>
                  <a:pt x="537882" y="634701"/>
                </a:lnTo>
                <a:lnTo>
                  <a:pt x="193638" y="1161826"/>
                </a:lnTo>
                <a:lnTo>
                  <a:pt x="0" y="1742739"/>
                </a:lnTo>
                <a:lnTo>
                  <a:pt x="21515" y="1818042"/>
                </a:lnTo>
                <a:lnTo>
                  <a:pt x="387275" y="2011680"/>
                </a:lnTo>
                <a:lnTo>
                  <a:pt x="925158" y="763793"/>
                </a:lnTo>
                <a:lnTo>
                  <a:pt x="2097741" y="1204856"/>
                </a:lnTo>
                <a:lnTo>
                  <a:pt x="1570616" y="2528047"/>
                </a:lnTo>
                <a:lnTo>
                  <a:pt x="3851238" y="2033195"/>
                </a:lnTo>
                <a:lnTo>
                  <a:pt x="4432151" y="666974"/>
                </a:lnTo>
                <a:lnTo>
                  <a:pt x="3625327" y="0"/>
                </a:lnTo>
                <a:close/>
              </a:path>
            </a:pathLst>
          </a:custGeom>
          <a:solidFill>
            <a:srgbClr val="CC99FF">
              <a:alpha val="5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89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762" y="126816"/>
            <a:ext cx="813217" cy="95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253" y="281538"/>
            <a:ext cx="811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8,корп.4 ремонт лестницы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3178E-4631-49D7-BC20-503B5C421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53" y="896010"/>
            <a:ext cx="8993392" cy="556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00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805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14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49EB4D-0189-4A0C-A8AF-2E81241BF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974" y="804758"/>
            <a:ext cx="5990264" cy="5624242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695C934D-E4A6-40DF-B341-30758A9DE44C}"/>
              </a:ext>
            </a:extLst>
          </p:cNvPr>
          <p:cNvSpPr/>
          <p:nvPr/>
        </p:nvSpPr>
        <p:spPr>
          <a:xfrm>
            <a:off x="5185186" y="2571078"/>
            <a:ext cx="2119256" cy="1635162"/>
          </a:xfrm>
          <a:custGeom>
            <a:avLst/>
            <a:gdLst>
              <a:gd name="connsiteX0" fmla="*/ 430306 w 2119256"/>
              <a:gd name="connsiteY0" fmla="*/ 0 h 1635162"/>
              <a:gd name="connsiteX1" fmla="*/ 2119256 w 2119256"/>
              <a:gd name="connsiteY1" fmla="*/ 688489 h 1635162"/>
              <a:gd name="connsiteX2" fmla="*/ 1667435 w 2119256"/>
              <a:gd name="connsiteY2" fmla="*/ 1635162 h 1635162"/>
              <a:gd name="connsiteX3" fmla="*/ 0 w 2119256"/>
              <a:gd name="connsiteY3" fmla="*/ 935915 h 1635162"/>
              <a:gd name="connsiteX4" fmla="*/ 430306 w 2119256"/>
              <a:gd name="connsiteY4" fmla="*/ 0 h 16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256" h="1635162">
                <a:moveTo>
                  <a:pt x="430306" y="0"/>
                </a:moveTo>
                <a:lnTo>
                  <a:pt x="2119256" y="688489"/>
                </a:lnTo>
                <a:lnTo>
                  <a:pt x="1667435" y="1635162"/>
                </a:lnTo>
                <a:lnTo>
                  <a:pt x="0" y="935915"/>
                </a:lnTo>
                <a:lnTo>
                  <a:pt x="430306" y="0"/>
                </a:lnTo>
                <a:close/>
              </a:path>
            </a:pathLst>
          </a:custGeom>
          <a:solidFill>
            <a:srgbClr val="CC99FF">
              <a:alpha val="44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111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4E4C60-8C70-4A5B-92F5-84186F73DA4A}"/>
              </a:ext>
            </a:extLst>
          </p:cNvPr>
          <p:cNvSpPr/>
          <p:nvPr/>
        </p:nvSpPr>
        <p:spPr>
          <a:xfrm>
            <a:off x="2113480" y="237404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1341" y="-166769"/>
            <a:ext cx="10135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Титульный список на объёмы работ по программе Стимулирование управы района Северное Бутово за счёт средств экономии 2019,2021гг.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656" y="72764"/>
            <a:ext cx="585105" cy="68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C70BA24-D808-48B7-80BD-F14103E41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801370"/>
              </p:ext>
            </p:extLst>
          </p:nvPr>
        </p:nvGraphicFramePr>
        <p:xfrm>
          <a:off x="320511" y="1404593"/>
          <a:ext cx="11717518" cy="4440023"/>
        </p:xfrm>
        <a:graphic>
          <a:graphicData uri="http://schemas.openxmlformats.org/drawingml/2006/table">
            <a:tbl>
              <a:tblPr/>
              <a:tblGrid>
                <a:gridCol w="331060">
                  <a:extLst>
                    <a:ext uri="{9D8B030D-6E8A-4147-A177-3AD203B41FA5}">
                      <a16:colId xmlns:a16="http://schemas.microsoft.com/office/drawing/2014/main" val="1170479820"/>
                    </a:ext>
                  </a:extLst>
                </a:gridCol>
                <a:gridCol w="657104">
                  <a:extLst>
                    <a:ext uri="{9D8B030D-6E8A-4147-A177-3AD203B41FA5}">
                      <a16:colId xmlns:a16="http://schemas.microsoft.com/office/drawing/2014/main" val="3668494096"/>
                    </a:ext>
                  </a:extLst>
                </a:gridCol>
                <a:gridCol w="1224356">
                  <a:extLst>
                    <a:ext uri="{9D8B030D-6E8A-4147-A177-3AD203B41FA5}">
                      <a16:colId xmlns:a16="http://schemas.microsoft.com/office/drawing/2014/main" val="1863352081"/>
                    </a:ext>
                  </a:extLst>
                </a:gridCol>
                <a:gridCol w="490558">
                  <a:extLst>
                    <a:ext uri="{9D8B030D-6E8A-4147-A177-3AD203B41FA5}">
                      <a16:colId xmlns:a16="http://schemas.microsoft.com/office/drawing/2014/main" val="1104082889"/>
                    </a:ext>
                  </a:extLst>
                </a:gridCol>
                <a:gridCol w="326623">
                  <a:extLst>
                    <a:ext uri="{9D8B030D-6E8A-4147-A177-3AD203B41FA5}">
                      <a16:colId xmlns:a16="http://schemas.microsoft.com/office/drawing/2014/main" val="1999126429"/>
                    </a:ext>
                  </a:extLst>
                </a:gridCol>
                <a:gridCol w="451445">
                  <a:extLst>
                    <a:ext uri="{9D8B030D-6E8A-4147-A177-3AD203B41FA5}">
                      <a16:colId xmlns:a16="http://schemas.microsoft.com/office/drawing/2014/main" val="634088708"/>
                    </a:ext>
                  </a:extLst>
                </a:gridCol>
                <a:gridCol w="441414">
                  <a:extLst>
                    <a:ext uri="{9D8B030D-6E8A-4147-A177-3AD203B41FA5}">
                      <a16:colId xmlns:a16="http://schemas.microsoft.com/office/drawing/2014/main" val="4083148376"/>
                    </a:ext>
                  </a:extLst>
                </a:gridCol>
                <a:gridCol w="441414">
                  <a:extLst>
                    <a:ext uri="{9D8B030D-6E8A-4147-A177-3AD203B41FA5}">
                      <a16:colId xmlns:a16="http://schemas.microsoft.com/office/drawing/2014/main" val="605150861"/>
                    </a:ext>
                  </a:extLst>
                </a:gridCol>
                <a:gridCol w="471510">
                  <a:extLst>
                    <a:ext uri="{9D8B030D-6E8A-4147-A177-3AD203B41FA5}">
                      <a16:colId xmlns:a16="http://schemas.microsoft.com/office/drawing/2014/main" val="3381549350"/>
                    </a:ext>
                  </a:extLst>
                </a:gridCol>
                <a:gridCol w="471510">
                  <a:extLst>
                    <a:ext uri="{9D8B030D-6E8A-4147-A177-3AD203B41FA5}">
                      <a16:colId xmlns:a16="http://schemas.microsoft.com/office/drawing/2014/main" val="1039729430"/>
                    </a:ext>
                  </a:extLst>
                </a:gridCol>
                <a:gridCol w="486558">
                  <a:extLst>
                    <a:ext uri="{9D8B030D-6E8A-4147-A177-3AD203B41FA5}">
                      <a16:colId xmlns:a16="http://schemas.microsoft.com/office/drawing/2014/main" val="2059655481"/>
                    </a:ext>
                  </a:extLst>
                </a:gridCol>
                <a:gridCol w="486558">
                  <a:extLst>
                    <a:ext uri="{9D8B030D-6E8A-4147-A177-3AD203B41FA5}">
                      <a16:colId xmlns:a16="http://schemas.microsoft.com/office/drawing/2014/main" val="1852652739"/>
                    </a:ext>
                  </a:extLst>
                </a:gridCol>
                <a:gridCol w="441414">
                  <a:extLst>
                    <a:ext uri="{9D8B030D-6E8A-4147-A177-3AD203B41FA5}">
                      <a16:colId xmlns:a16="http://schemas.microsoft.com/office/drawing/2014/main" val="2620655843"/>
                    </a:ext>
                  </a:extLst>
                </a:gridCol>
                <a:gridCol w="441414">
                  <a:extLst>
                    <a:ext uri="{9D8B030D-6E8A-4147-A177-3AD203B41FA5}">
                      <a16:colId xmlns:a16="http://schemas.microsoft.com/office/drawing/2014/main" val="1106665577"/>
                    </a:ext>
                  </a:extLst>
                </a:gridCol>
                <a:gridCol w="466493">
                  <a:extLst>
                    <a:ext uri="{9D8B030D-6E8A-4147-A177-3AD203B41FA5}">
                      <a16:colId xmlns:a16="http://schemas.microsoft.com/office/drawing/2014/main" val="3865099016"/>
                    </a:ext>
                  </a:extLst>
                </a:gridCol>
                <a:gridCol w="466493">
                  <a:extLst>
                    <a:ext uri="{9D8B030D-6E8A-4147-A177-3AD203B41FA5}">
                      <a16:colId xmlns:a16="http://schemas.microsoft.com/office/drawing/2014/main" val="3717536539"/>
                    </a:ext>
                  </a:extLst>
                </a:gridCol>
                <a:gridCol w="476525">
                  <a:extLst>
                    <a:ext uri="{9D8B030D-6E8A-4147-A177-3AD203B41FA5}">
                      <a16:colId xmlns:a16="http://schemas.microsoft.com/office/drawing/2014/main" val="2624849949"/>
                    </a:ext>
                  </a:extLst>
                </a:gridCol>
                <a:gridCol w="476525">
                  <a:extLst>
                    <a:ext uri="{9D8B030D-6E8A-4147-A177-3AD203B41FA5}">
                      <a16:colId xmlns:a16="http://schemas.microsoft.com/office/drawing/2014/main" val="2735698770"/>
                    </a:ext>
                  </a:extLst>
                </a:gridCol>
                <a:gridCol w="481542">
                  <a:extLst>
                    <a:ext uri="{9D8B030D-6E8A-4147-A177-3AD203B41FA5}">
                      <a16:colId xmlns:a16="http://schemas.microsoft.com/office/drawing/2014/main" val="4082602173"/>
                    </a:ext>
                  </a:extLst>
                </a:gridCol>
                <a:gridCol w="481542">
                  <a:extLst>
                    <a:ext uri="{9D8B030D-6E8A-4147-A177-3AD203B41FA5}">
                      <a16:colId xmlns:a16="http://schemas.microsoft.com/office/drawing/2014/main" val="2654007726"/>
                    </a:ext>
                  </a:extLst>
                </a:gridCol>
                <a:gridCol w="426365">
                  <a:extLst>
                    <a:ext uri="{9D8B030D-6E8A-4147-A177-3AD203B41FA5}">
                      <a16:colId xmlns:a16="http://schemas.microsoft.com/office/drawing/2014/main" val="2286807170"/>
                    </a:ext>
                  </a:extLst>
                </a:gridCol>
                <a:gridCol w="426365">
                  <a:extLst>
                    <a:ext uri="{9D8B030D-6E8A-4147-A177-3AD203B41FA5}">
                      <a16:colId xmlns:a16="http://schemas.microsoft.com/office/drawing/2014/main" val="3705042343"/>
                    </a:ext>
                  </a:extLst>
                </a:gridCol>
                <a:gridCol w="426365">
                  <a:extLst>
                    <a:ext uri="{9D8B030D-6E8A-4147-A177-3AD203B41FA5}">
                      <a16:colId xmlns:a16="http://schemas.microsoft.com/office/drawing/2014/main" val="767280580"/>
                    </a:ext>
                  </a:extLst>
                </a:gridCol>
                <a:gridCol w="426365">
                  <a:extLst>
                    <a:ext uri="{9D8B030D-6E8A-4147-A177-3AD203B41FA5}">
                      <a16:colId xmlns:a16="http://schemas.microsoft.com/office/drawing/2014/main" val="3014575701"/>
                    </a:ext>
                  </a:extLst>
                </a:gridCol>
              </a:tblGrid>
              <a:tr h="2993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программы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Адрес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Итоговая стоимость, руб. с НДС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АБП (тротуары, ДТС)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бортового камня Садового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бортового камня Садового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резинового покрытия на каучук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Устройство/ремонт цветников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настилов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опор наружного освещения 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уличных лестниц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Разработка ПСД 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по подключению световых МАФ к освещению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602436"/>
                  </a:ext>
                </a:extLst>
              </a:tr>
              <a:tr h="200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п.м.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п.м.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кв.м.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364371"/>
                  </a:ext>
                </a:extLst>
              </a:tr>
              <a:tr h="3198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3 820 068,92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416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339 520,00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409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462 140,84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261 777,61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2 756 630,47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9300"/>
                  </a:ext>
                </a:extLst>
              </a:tr>
              <a:tr h="307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д.15, к.1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5 824 756,81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108 472,24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133 673,71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575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2 696 623,74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1 675 092,18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1 210 894,94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243673"/>
                  </a:ext>
                </a:extLst>
              </a:tr>
              <a:tr h="307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д.15, к.2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167 509,22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167 509,22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14119"/>
                  </a:ext>
                </a:extLst>
              </a:tr>
              <a:tr h="307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д.17, к.1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205 358,88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205 358,88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93680"/>
                  </a:ext>
                </a:extLst>
              </a:tr>
              <a:tr h="307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д.17, к.3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809 122,68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809 122,68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286898"/>
                  </a:ext>
                </a:extLst>
              </a:tr>
              <a:tr h="307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д.19, к.1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1 124 116,46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237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220 195,34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737 061,80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166 859,32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513704"/>
                  </a:ext>
                </a:extLst>
              </a:tr>
              <a:tr h="307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Ратная ул., д.2, к.2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659 610,85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659 610,85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46881"/>
                  </a:ext>
                </a:extLst>
              </a:tr>
              <a:tr h="307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Ратная ул., д.8, к.3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2 207 666,98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509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450 799,26 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1 011 835,45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745 032,27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074384"/>
                  </a:ext>
                </a:extLst>
              </a:tr>
              <a:tr h="307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Ратная ул., д.8, к.4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740 993,03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740 993,03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675368"/>
                  </a:ext>
                </a:extLst>
              </a:tr>
              <a:tr h="418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Ратная ул., д.14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4 157 593,86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4 157 593,86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71427"/>
                  </a:ext>
                </a:extLst>
              </a:tr>
              <a:tr h="475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за счёт Экономии от 2019; 2021гг.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Мкр.2А пешеходная зона (в границах ул. Куликовская 3 - Д.Донского д.8)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5 914 159,70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1 470 011,96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4 444 147,74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96414"/>
                  </a:ext>
                </a:extLst>
              </a:tr>
              <a:tr h="266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: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25 630 957,390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1283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1 118 986,84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409,00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462140,84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1 155,00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2144348,57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738,00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3441656,01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57,00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166859,32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4157593,86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11,00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1842601,4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13,00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  6 382 610,85 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1470011,96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27,00</a:t>
                      </a:r>
                    </a:p>
                  </a:txBody>
                  <a:tcPr marL="3183" marR="3183" marT="3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4444147,74</a:t>
                      </a:r>
                    </a:p>
                  </a:txBody>
                  <a:tcPr marL="3183" marR="3183" marT="3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516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682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762" y="126816"/>
            <a:ext cx="813217" cy="95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252" y="281538"/>
            <a:ext cx="951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14 – текущее положение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00E241-132B-4DAC-A81F-ABE52748A3B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06293" y="896645"/>
            <a:ext cx="9388954" cy="56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14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762" y="126816"/>
            <a:ext cx="813217" cy="95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252" y="281538"/>
            <a:ext cx="9510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14 - устройство настилов над подземным сооружением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543559-F811-495B-B5CD-ADCE12F8C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662" y="1112535"/>
            <a:ext cx="5588317" cy="42471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491979-D294-4596-B106-BEA7E77C9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6" t="4419" r="8117" b="20674"/>
          <a:stretch/>
        </p:blipFill>
        <p:spPr>
          <a:xfrm>
            <a:off x="1145219" y="1189606"/>
            <a:ext cx="4811698" cy="4097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FDDDE7-7CAB-44FD-8EC8-D53E0F282904}"/>
              </a:ext>
            </a:extLst>
          </p:cNvPr>
          <p:cNvSpPr txBox="1"/>
          <p:nvPr/>
        </p:nvSpPr>
        <p:spPr>
          <a:xfrm>
            <a:off x="2681652" y="5502070"/>
            <a:ext cx="106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Настилы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C5F12E8-1439-4B41-97C9-49904176A8F3}"/>
              </a:ext>
            </a:extLst>
          </p:cNvPr>
          <p:cNvCxnSpPr>
            <a:cxnSpLocks/>
          </p:cNvCxnSpPr>
          <p:nvPr/>
        </p:nvCxnSpPr>
        <p:spPr>
          <a:xfrm flipH="1" flipV="1">
            <a:off x="1870851" y="2839237"/>
            <a:ext cx="1279137" cy="2829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ED4A0CD-A305-42B2-8327-1B87226B89E0}"/>
              </a:ext>
            </a:extLst>
          </p:cNvPr>
          <p:cNvCxnSpPr>
            <a:cxnSpLocks/>
          </p:cNvCxnSpPr>
          <p:nvPr/>
        </p:nvCxnSpPr>
        <p:spPr>
          <a:xfrm flipH="1" flipV="1">
            <a:off x="2673011" y="2947386"/>
            <a:ext cx="482138" cy="2717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E3935CA-CDC2-4639-B9E9-33A2659ADE9F}"/>
              </a:ext>
            </a:extLst>
          </p:cNvPr>
          <p:cNvCxnSpPr>
            <a:cxnSpLocks/>
          </p:cNvCxnSpPr>
          <p:nvPr/>
        </p:nvCxnSpPr>
        <p:spPr>
          <a:xfrm flipV="1">
            <a:off x="3155148" y="2947386"/>
            <a:ext cx="1886432" cy="2712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00CF111-35F1-46BF-9688-89BEC12B497E}"/>
              </a:ext>
            </a:extLst>
          </p:cNvPr>
          <p:cNvCxnSpPr>
            <a:cxnSpLocks/>
          </p:cNvCxnSpPr>
          <p:nvPr/>
        </p:nvCxnSpPr>
        <p:spPr>
          <a:xfrm flipV="1">
            <a:off x="3155148" y="2920623"/>
            <a:ext cx="1124483" cy="27477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2A46BA47-4737-4BED-A941-55555FCCF750}"/>
              </a:ext>
            </a:extLst>
          </p:cNvPr>
          <p:cNvCxnSpPr>
            <a:cxnSpLocks/>
          </p:cNvCxnSpPr>
          <p:nvPr/>
        </p:nvCxnSpPr>
        <p:spPr>
          <a:xfrm flipV="1">
            <a:off x="3155148" y="2947386"/>
            <a:ext cx="395920" cy="2761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405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11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1895A7-CE15-4B00-AAC9-DE538ABE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743203"/>
            <a:ext cx="6463375" cy="5902204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BFCC5FB9-BC15-408A-9941-706781EDDF55}"/>
              </a:ext>
            </a:extLst>
          </p:cNvPr>
          <p:cNvSpPr/>
          <p:nvPr/>
        </p:nvSpPr>
        <p:spPr>
          <a:xfrm>
            <a:off x="2865748" y="735291"/>
            <a:ext cx="3987539" cy="3167406"/>
          </a:xfrm>
          <a:custGeom>
            <a:avLst/>
            <a:gdLst>
              <a:gd name="connsiteX0" fmla="*/ 867266 w 3987539"/>
              <a:gd name="connsiteY0" fmla="*/ 18853 h 3167406"/>
              <a:gd name="connsiteX1" fmla="*/ 0 w 3987539"/>
              <a:gd name="connsiteY1" fmla="*/ 2262433 h 3167406"/>
              <a:gd name="connsiteX2" fmla="*/ 2121031 w 3987539"/>
              <a:gd name="connsiteY2" fmla="*/ 3167406 h 3167406"/>
              <a:gd name="connsiteX3" fmla="*/ 2620652 w 3987539"/>
              <a:gd name="connsiteY3" fmla="*/ 2969443 h 3167406"/>
              <a:gd name="connsiteX4" fmla="*/ 2771481 w 3987539"/>
              <a:gd name="connsiteY4" fmla="*/ 2922309 h 3167406"/>
              <a:gd name="connsiteX5" fmla="*/ 2922310 w 3987539"/>
              <a:gd name="connsiteY5" fmla="*/ 2545237 h 3167406"/>
              <a:gd name="connsiteX6" fmla="*/ 2601798 w 3987539"/>
              <a:gd name="connsiteY6" fmla="*/ 2394408 h 3167406"/>
              <a:gd name="connsiteX7" fmla="*/ 2969444 w 3987539"/>
              <a:gd name="connsiteY7" fmla="*/ 1602556 h 3167406"/>
              <a:gd name="connsiteX8" fmla="*/ 3648174 w 3987539"/>
              <a:gd name="connsiteY8" fmla="*/ 1857080 h 3167406"/>
              <a:gd name="connsiteX9" fmla="*/ 3987539 w 3987539"/>
              <a:gd name="connsiteY9" fmla="*/ 1168923 h 3167406"/>
              <a:gd name="connsiteX10" fmla="*/ 3431357 w 3987539"/>
              <a:gd name="connsiteY10" fmla="*/ 688156 h 3167406"/>
              <a:gd name="connsiteX11" fmla="*/ 2573518 w 3987539"/>
              <a:gd name="connsiteY11" fmla="*/ 216816 h 3167406"/>
              <a:gd name="connsiteX12" fmla="*/ 1923068 w 3987539"/>
              <a:gd name="connsiteY12" fmla="*/ 0 h 3167406"/>
              <a:gd name="connsiteX13" fmla="*/ 867266 w 3987539"/>
              <a:gd name="connsiteY13" fmla="*/ 18853 h 316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87539" h="3167406">
                <a:moveTo>
                  <a:pt x="867266" y="18853"/>
                </a:moveTo>
                <a:lnTo>
                  <a:pt x="0" y="2262433"/>
                </a:lnTo>
                <a:lnTo>
                  <a:pt x="2121031" y="3167406"/>
                </a:lnTo>
                <a:lnTo>
                  <a:pt x="2620652" y="2969443"/>
                </a:lnTo>
                <a:lnTo>
                  <a:pt x="2771481" y="2922309"/>
                </a:lnTo>
                <a:lnTo>
                  <a:pt x="2922310" y="2545237"/>
                </a:lnTo>
                <a:lnTo>
                  <a:pt x="2601798" y="2394408"/>
                </a:lnTo>
                <a:lnTo>
                  <a:pt x="2969444" y="1602556"/>
                </a:lnTo>
                <a:lnTo>
                  <a:pt x="3648174" y="1857080"/>
                </a:lnTo>
                <a:lnTo>
                  <a:pt x="3987539" y="1168923"/>
                </a:lnTo>
                <a:lnTo>
                  <a:pt x="3431357" y="688156"/>
                </a:lnTo>
                <a:lnTo>
                  <a:pt x="2573518" y="216816"/>
                </a:lnTo>
                <a:lnTo>
                  <a:pt x="1923068" y="0"/>
                </a:lnTo>
                <a:lnTo>
                  <a:pt x="867266" y="18853"/>
                </a:lnTo>
                <a:close/>
              </a:path>
            </a:pathLst>
          </a:custGeom>
          <a:solidFill>
            <a:srgbClr val="CC99FF">
              <a:alpha val="28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89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783225" cy="91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7956" y="26488"/>
            <a:ext cx="523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8B5339-0F71-44F8-A7F1-AC7FD829A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08" y="1042151"/>
            <a:ext cx="9719872" cy="54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32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700" y="69623"/>
            <a:ext cx="783225" cy="91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324A0-C2C9-4016-8763-2205289A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65" y="707886"/>
            <a:ext cx="9938554" cy="5846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A59AF9-DCE0-4C59-B92C-1AFD0466F5E1}"/>
              </a:ext>
            </a:extLst>
          </p:cNvPr>
          <p:cNvSpPr txBox="1"/>
          <p:nvPr/>
        </p:nvSpPr>
        <p:spPr>
          <a:xfrm>
            <a:off x="188536" y="0"/>
            <a:ext cx="1118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11(требуется демонтаж  лестницы и ремонт ливневого стока)</a:t>
            </a:r>
          </a:p>
        </p:txBody>
      </p:sp>
    </p:spTree>
    <p:extLst>
      <p:ext uri="{BB962C8B-B14F-4D97-AF65-F5344CB8AC3E}">
        <p14:creationId xmlns:p14="http://schemas.microsoft.com/office/powerpoint/2010/main" val="1383085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783225" cy="91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849E02-C360-4072-A4CA-34262E179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50" y="1113152"/>
            <a:ext cx="2807806" cy="53120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CF799E-77E1-4157-B067-4CD718F2E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925" y="1113152"/>
            <a:ext cx="2982707" cy="52845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83839A-F64F-4B8E-BAAC-F5EC123AD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454" y="1133257"/>
            <a:ext cx="2982707" cy="52918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6920D5-8EB9-44AF-9957-278765647FAB}"/>
              </a:ext>
            </a:extLst>
          </p:cNvPr>
          <p:cNvSpPr txBox="1"/>
          <p:nvPr/>
        </p:nvSpPr>
        <p:spPr>
          <a:xfrm>
            <a:off x="1072531" y="76455"/>
            <a:ext cx="9853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11(требуется ремонт лестниц)</a:t>
            </a:r>
          </a:p>
        </p:txBody>
      </p:sp>
    </p:spTree>
    <p:extLst>
      <p:ext uri="{BB962C8B-B14F-4D97-AF65-F5344CB8AC3E}">
        <p14:creationId xmlns:p14="http://schemas.microsoft.com/office/powerpoint/2010/main" val="5985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965" y="66094"/>
            <a:ext cx="783225" cy="91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2239" y="66094"/>
            <a:ext cx="9082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11(требуется ремонт лестниц)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D6D2BD-451F-455A-AF4A-85A9DA49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47" y="835535"/>
            <a:ext cx="10275216" cy="57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9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15, корп. 1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79891-1EF4-44EB-9C9D-7D635A59A465}"/>
              </a:ext>
            </a:extLst>
          </p:cNvPr>
          <p:cNvSpPr/>
          <p:nvPr/>
        </p:nvSpPr>
        <p:spPr>
          <a:xfrm>
            <a:off x="444614" y="281538"/>
            <a:ext cx="149274" cy="124905"/>
          </a:xfrm>
          <a:prstGeom prst="rect">
            <a:avLst/>
          </a:prstGeom>
          <a:solidFill>
            <a:srgbClr val="D3B5E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91A515-B6E2-4591-9DA0-E0AC3D91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67" y="881708"/>
            <a:ext cx="6290822" cy="5756309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317F5846-A0AE-4483-92B9-2FCF434EE657}"/>
              </a:ext>
            </a:extLst>
          </p:cNvPr>
          <p:cNvSpPr/>
          <p:nvPr/>
        </p:nvSpPr>
        <p:spPr>
          <a:xfrm>
            <a:off x="6871317" y="3639845"/>
            <a:ext cx="2024108" cy="2778710"/>
          </a:xfrm>
          <a:custGeom>
            <a:avLst/>
            <a:gdLst>
              <a:gd name="connsiteX0" fmla="*/ 932155 w 2024108"/>
              <a:gd name="connsiteY0" fmla="*/ 0 h 2778710"/>
              <a:gd name="connsiteX1" fmla="*/ 0 w 2024108"/>
              <a:gd name="connsiteY1" fmla="*/ 2228295 h 2778710"/>
              <a:gd name="connsiteX2" fmla="*/ 1349405 w 2024108"/>
              <a:gd name="connsiteY2" fmla="*/ 2778710 h 2778710"/>
              <a:gd name="connsiteX3" fmla="*/ 2024108 w 2024108"/>
              <a:gd name="connsiteY3" fmla="*/ 1003176 h 2778710"/>
              <a:gd name="connsiteX4" fmla="*/ 2006353 w 2024108"/>
              <a:gd name="connsiteY4" fmla="*/ 399495 h 2778710"/>
              <a:gd name="connsiteX5" fmla="*/ 932155 w 2024108"/>
              <a:gd name="connsiteY5" fmla="*/ 0 h 277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4108" h="2778710">
                <a:moveTo>
                  <a:pt x="932155" y="0"/>
                </a:moveTo>
                <a:lnTo>
                  <a:pt x="0" y="2228295"/>
                </a:lnTo>
                <a:lnTo>
                  <a:pt x="1349405" y="2778710"/>
                </a:lnTo>
                <a:lnTo>
                  <a:pt x="2024108" y="1003176"/>
                </a:lnTo>
                <a:lnTo>
                  <a:pt x="2006353" y="399495"/>
                </a:lnTo>
                <a:lnTo>
                  <a:pt x="932155" y="0"/>
                </a:lnTo>
                <a:close/>
              </a:path>
            </a:pathLst>
          </a:custGeom>
          <a:solidFill>
            <a:srgbClr val="CC99FF">
              <a:alpha val="3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332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1306</Words>
  <Application>Microsoft Office PowerPoint</Application>
  <PresentationFormat>Широкоэкранный</PresentationFormat>
  <Paragraphs>414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Марченкова Ольга Егоровна</cp:lastModifiedBy>
  <cp:revision>122</cp:revision>
  <cp:lastPrinted>2021-12-18T19:41:43Z</cp:lastPrinted>
  <dcterms:created xsi:type="dcterms:W3CDTF">2020-02-19T10:19:26Z</dcterms:created>
  <dcterms:modified xsi:type="dcterms:W3CDTF">2022-04-19T11:51:59Z</dcterms:modified>
</cp:coreProperties>
</file>